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1" r:id="rId5"/>
  </p:sldIdLst>
  <p:sldSz cx="42479913" cy="30240288"/>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D86"/>
    <a:srgbClr val="B0EEF5"/>
    <a:srgbClr val="FFCC66"/>
    <a:srgbClr val="996633"/>
    <a:srgbClr val="669900"/>
    <a:srgbClr val="D9D9D9"/>
    <a:srgbClr val="000000"/>
    <a:srgbClr val="B5B4B4"/>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89" autoAdjust="0"/>
    <p:restoredTop sz="94861" autoAdjust="0"/>
  </p:normalViewPr>
  <p:slideViewPr>
    <p:cSldViewPr snapToGrid="0">
      <p:cViewPr varScale="1">
        <p:scale>
          <a:sx n="24" d="100"/>
          <a:sy n="24" d="100"/>
        </p:scale>
        <p:origin x="14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024" cy="513694"/>
          </a:xfrm>
          <a:prstGeom prst="rect">
            <a:avLst/>
          </a:prstGeom>
        </p:spPr>
        <p:txBody>
          <a:bodyPr vert="horz" lIns="94613" tIns="47306" rIns="94613" bIns="47306" rtlCol="0"/>
          <a:lstStyle>
            <a:lvl1pPr algn="l">
              <a:defRPr sz="1200"/>
            </a:lvl1pPr>
          </a:lstStyle>
          <a:p>
            <a:endParaRPr lang="fr-FR"/>
          </a:p>
        </p:txBody>
      </p:sp>
      <p:sp>
        <p:nvSpPr>
          <p:cNvPr id="3" name="Espace réservé de la date 2"/>
          <p:cNvSpPr>
            <a:spLocks noGrp="1"/>
          </p:cNvSpPr>
          <p:nvPr>
            <p:ph type="dt" idx="1"/>
          </p:nvPr>
        </p:nvSpPr>
        <p:spPr>
          <a:xfrm>
            <a:off x="4020624" y="0"/>
            <a:ext cx="3077024" cy="513694"/>
          </a:xfrm>
          <a:prstGeom prst="rect">
            <a:avLst/>
          </a:prstGeom>
        </p:spPr>
        <p:txBody>
          <a:bodyPr vert="horz" lIns="94613" tIns="47306" rIns="94613" bIns="47306" rtlCol="0"/>
          <a:lstStyle>
            <a:lvl1pPr algn="r">
              <a:defRPr sz="1200"/>
            </a:lvl1pPr>
          </a:lstStyle>
          <a:p>
            <a:fld id="{A05C97C6-50E1-45DA-BEAC-E7AEA7C991A7}" type="datetimeFigureOut">
              <a:rPr lang="fr-FR" smtClean="0"/>
              <a:t>29/11/2022</a:t>
            </a:fld>
            <a:endParaRPr lang="fr-FR"/>
          </a:p>
        </p:txBody>
      </p:sp>
      <p:sp>
        <p:nvSpPr>
          <p:cNvPr id="4" name="Espace réservé de l'image des diapositives 3"/>
          <p:cNvSpPr>
            <a:spLocks noGrp="1" noRot="1" noChangeAspect="1"/>
          </p:cNvSpPr>
          <p:nvPr>
            <p:ph type="sldImg" idx="2"/>
          </p:nvPr>
        </p:nvSpPr>
        <p:spPr>
          <a:xfrm>
            <a:off x="1123950" y="1279525"/>
            <a:ext cx="4851400" cy="3452813"/>
          </a:xfrm>
          <a:prstGeom prst="rect">
            <a:avLst/>
          </a:prstGeom>
          <a:noFill/>
          <a:ln w="12700">
            <a:solidFill>
              <a:prstClr val="black"/>
            </a:solidFill>
          </a:ln>
        </p:spPr>
        <p:txBody>
          <a:bodyPr vert="horz" lIns="94613" tIns="47306" rIns="94613" bIns="47306" rtlCol="0" anchor="ctr"/>
          <a:lstStyle/>
          <a:p>
            <a:endParaRPr lang="fr-FR"/>
          </a:p>
        </p:txBody>
      </p:sp>
      <p:sp>
        <p:nvSpPr>
          <p:cNvPr id="5" name="Espace réservé des notes 4"/>
          <p:cNvSpPr>
            <a:spLocks noGrp="1"/>
          </p:cNvSpPr>
          <p:nvPr>
            <p:ph type="body" sz="quarter" idx="3"/>
          </p:nvPr>
        </p:nvSpPr>
        <p:spPr>
          <a:xfrm>
            <a:off x="710591" y="4925899"/>
            <a:ext cx="5678118" cy="4029388"/>
          </a:xfrm>
          <a:prstGeom prst="rect">
            <a:avLst/>
          </a:prstGeom>
        </p:spPr>
        <p:txBody>
          <a:bodyPr vert="horz" lIns="94613" tIns="47306" rIns="94613" bIns="4730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0920"/>
            <a:ext cx="3077024" cy="513694"/>
          </a:xfrm>
          <a:prstGeom prst="rect">
            <a:avLst/>
          </a:prstGeom>
        </p:spPr>
        <p:txBody>
          <a:bodyPr vert="horz" lIns="94613" tIns="47306" rIns="94613" bIns="473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0624" y="9720920"/>
            <a:ext cx="3077024" cy="513694"/>
          </a:xfrm>
          <a:prstGeom prst="rect">
            <a:avLst/>
          </a:prstGeom>
        </p:spPr>
        <p:txBody>
          <a:bodyPr vert="horz" lIns="94613" tIns="47306" rIns="94613" bIns="47306" rtlCol="0" anchor="b"/>
          <a:lstStyle>
            <a:lvl1pPr algn="r">
              <a:defRPr sz="1200"/>
            </a:lvl1pPr>
          </a:lstStyle>
          <a:p>
            <a:fld id="{7C3EA89B-C99A-4B77-9331-56D536B1BD54}" type="slidenum">
              <a:rPr lang="fr-FR" smtClean="0"/>
              <a:t>‹N°›</a:t>
            </a:fld>
            <a:endParaRPr lang="fr-FR"/>
          </a:p>
        </p:txBody>
      </p:sp>
    </p:spTree>
    <p:extLst>
      <p:ext uri="{BB962C8B-B14F-4D97-AF65-F5344CB8AC3E}">
        <p14:creationId xmlns:p14="http://schemas.microsoft.com/office/powerpoint/2010/main" val="262248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3EA89B-C99A-4B77-9331-56D536B1BD54}" type="slidenum">
              <a:rPr lang="fr-FR" smtClean="0"/>
              <a:t>1</a:t>
            </a:fld>
            <a:endParaRPr lang="fr-FR"/>
          </a:p>
        </p:txBody>
      </p:sp>
    </p:spTree>
    <p:extLst>
      <p:ext uri="{BB962C8B-B14F-4D97-AF65-F5344CB8AC3E}">
        <p14:creationId xmlns:p14="http://schemas.microsoft.com/office/powerpoint/2010/main" val="295515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185994" y="4949049"/>
            <a:ext cx="36107926" cy="10528100"/>
          </a:xfrm>
        </p:spPr>
        <p:txBody>
          <a:bodyPr anchor="b"/>
          <a:lstStyle>
            <a:lvl1pPr algn="ctr">
              <a:defRPr sz="26457"/>
            </a:lvl1pPr>
          </a:lstStyle>
          <a:p>
            <a:r>
              <a:rPr lang="fr-FR"/>
              <a:t>Modifiez le style du titre</a:t>
            </a:r>
            <a:endParaRPr lang="en-US" dirty="0"/>
          </a:p>
        </p:txBody>
      </p:sp>
      <p:sp>
        <p:nvSpPr>
          <p:cNvPr id="3" name="Subtitle 2"/>
          <p:cNvSpPr>
            <a:spLocks noGrp="1"/>
          </p:cNvSpPr>
          <p:nvPr>
            <p:ph type="subTitle" idx="1"/>
          </p:nvPr>
        </p:nvSpPr>
        <p:spPr>
          <a:xfrm>
            <a:off x="5309989" y="15883154"/>
            <a:ext cx="31859935" cy="7301067"/>
          </a:xfrm>
        </p:spPr>
        <p:txBody>
          <a:bodyPr/>
          <a:lstStyle>
            <a:lvl1pPr marL="0" indent="0" algn="ctr">
              <a:buNone/>
              <a:defRPr sz="10583"/>
            </a:lvl1pPr>
            <a:lvl2pPr marL="2016023" indent="0" algn="ctr">
              <a:buNone/>
              <a:defRPr sz="8819"/>
            </a:lvl2pPr>
            <a:lvl3pPr marL="4032047" indent="0" algn="ctr">
              <a:buNone/>
              <a:defRPr sz="7937"/>
            </a:lvl3pPr>
            <a:lvl4pPr marL="6048070" indent="0" algn="ctr">
              <a:buNone/>
              <a:defRPr sz="7055"/>
            </a:lvl4pPr>
            <a:lvl5pPr marL="8064094" indent="0" algn="ctr">
              <a:buNone/>
              <a:defRPr sz="7055"/>
            </a:lvl5pPr>
            <a:lvl6pPr marL="10080117" indent="0" algn="ctr">
              <a:buNone/>
              <a:defRPr sz="7055"/>
            </a:lvl6pPr>
            <a:lvl7pPr marL="12096140" indent="0" algn="ctr">
              <a:buNone/>
              <a:defRPr sz="7055"/>
            </a:lvl7pPr>
            <a:lvl8pPr marL="14112164" indent="0" algn="ctr">
              <a:buNone/>
              <a:defRPr sz="7055"/>
            </a:lvl8pPr>
            <a:lvl9pPr marL="16128187" indent="0" algn="ctr">
              <a:buNone/>
              <a:defRPr sz="7055"/>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E10A16A-043F-4902-8C1E-10A9C2A5E26E}" type="datetimeFigureOut">
              <a:rPr lang="fr-FR" smtClean="0"/>
              <a:t>29/11/2022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393293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10A16A-043F-4902-8C1E-10A9C2A5E26E}" type="datetimeFigureOut">
              <a:rPr lang="fr-FR" smtClean="0"/>
              <a:t>29/11/2022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407271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99690" y="1610015"/>
            <a:ext cx="9159731" cy="2562724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20496" y="1610015"/>
            <a:ext cx="26948195" cy="2562724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10A16A-043F-4902-8C1E-10A9C2A5E26E}" type="datetimeFigureOut">
              <a:rPr lang="fr-FR" smtClean="0"/>
              <a:t>29/11/2022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143894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10A16A-043F-4902-8C1E-10A9C2A5E26E}" type="datetimeFigureOut">
              <a:rPr lang="fr-FR" smtClean="0"/>
              <a:t>29/11/2022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250464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898371" y="7539080"/>
            <a:ext cx="36638925" cy="12579118"/>
          </a:xfrm>
        </p:spPr>
        <p:txBody>
          <a:bodyPr anchor="b"/>
          <a:lstStyle>
            <a:lvl1pPr>
              <a:defRPr sz="26457"/>
            </a:lvl1pPr>
          </a:lstStyle>
          <a:p>
            <a:r>
              <a:rPr lang="fr-FR"/>
              <a:t>Modifiez le style du titre</a:t>
            </a:r>
            <a:endParaRPr lang="en-US" dirty="0"/>
          </a:p>
        </p:txBody>
      </p:sp>
      <p:sp>
        <p:nvSpPr>
          <p:cNvPr id="3" name="Text Placeholder 2"/>
          <p:cNvSpPr>
            <a:spLocks noGrp="1"/>
          </p:cNvSpPr>
          <p:nvPr>
            <p:ph type="body" idx="1"/>
          </p:nvPr>
        </p:nvSpPr>
        <p:spPr>
          <a:xfrm>
            <a:off x="2898371" y="20237201"/>
            <a:ext cx="36638925" cy="6615061"/>
          </a:xfrm>
        </p:spPr>
        <p:txBody>
          <a:bodyPr/>
          <a:lstStyle>
            <a:lvl1pPr marL="0" indent="0">
              <a:buNone/>
              <a:defRPr sz="10583">
                <a:solidFill>
                  <a:schemeClr val="tx1"/>
                </a:solidFill>
              </a:defRPr>
            </a:lvl1pPr>
            <a:lvl2pPr marL="2016023" indent="0">
              <a:buNone/>
              <a:defRPr sz="8819">
                <a:solidFill>
                  <a:schemeClr val="tx1">
                    <a:tint val="75000"/>
                  </a:schemeClr>
                </a:solidFill>
              </a:defRPr>
            </a:lvl2pPr>
            <a:lvl3pPr marL="4032047" indent="0">
              <a:buNone/>
              <a:defRPr sz="7937">
                <a:solidFill>
                  <a:schemeClr val="tx1">
                    <a:tint val="75000"/>
                  </a:schemeClr>
                </a:solidFill>
              </a:defRPr>
            </a:lvl3pPr>
            <a:lvl4pPr marL="6048070" indent="0">
              <a:buNone/>
              <a:defRPr sz="7055">
                <a:solidFill>
                  <a:schemeClr val="tx1">
                    <a:tint val="75000"/>
                  </a:schemeClr>
                </a:solidFill>
              </a:defRPr>
            </a:lvl4pPr>
            <a:lvl5pPr marL="8064094" indent="0">
              <a:buNone/>
              <a:defRPr sz="7055">
                <a:solidFill>
                  <a:schemeClr val="tx1">
                    <a:tint val="75000"/>
                  </a:schemeClr>
                </a:solidFill>
              </a:defRPr>
            </a:lvl5pPr>
            <a:lvl6pPr marL="10080117" indent="0">
              <a:buNone/>
              <a:defRPr sz="7055">
                <a:solidFill>
                  <a:schemeClr val="tx1">
                    <a:tint val="75000"/>
                  </a:schemeClr>
                </a:solidFill>
              </a:defRPr>
            </a:lvl6pPr>
            <a:lvl7pPr marL="12096140" indent="0">
              <a:buNone/>
              <a:defRPr sz="7055">
                <a:solidFill>
                  <a:schemeClr val="tx1">
                    <a:tint val="75000"/>
                  </a:schemeClr>
                </a:solidFill>
              </a:defRPr>
            </a:lvl7pPr>
            <a:lvl8pPr marL="14112164" indent="0">
              <a:buNone/>
              <a:defRPr sz="7055">
                <a:solidFill>
                  <a:schemeClr val="tx1">
                    <a:tint val="75000"/>
                  </a:schemeClr>
                </a:solidFill>
              </a:defRPr>
            </a:lvl8pPr>
            <a:lvl9pPr marL="16128187" indent="0">
              <a:buNone/>
              <a:defRPr sz="7055">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E10A16A-043F-4902-8C1E-10A9C2A5E26E}" type="datetimeFigureOut">
              <a:rPr lang="fr-FR" smtClean="0"/>
              <a:t>29/11/2022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352227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20494" y="8050077"/>
            <a:ext cx="18053963" cy="1918718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1505456" y="8050077"/>
            <a:ext cx="18053963" cy="1918718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E10A16A-043F-4902-8C1E-10A9C2A5E26E}" type="datetimeFigureOut">
              <a:rPr lang="fr-FR" smtClean="0"/>
              <a:t>29/11/2022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171058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26027" y="1610022"/>
            <a:ext cx="36638925" cy="5845058"/>
          </a:xfrm>
        </p:spPr>
        <p:txBody>
          <a:bodyPr/>
          <a:lstStyle/>
          <a:p>
            <a:r>
              <a:rPr lang="fr-FR"/>
              <a:t>Modifiez le style du titre</a:t>
            </a:r>
            <a:endParaRPr lang="en-US" dirty="0"/>
          </a:p>
        </p:txBody>
      </p:sp>
      <p:sp>
        <p:nvSpPr>
          <p:cNvPr id="3" name="Text Placeholder 2"/>
          <p:cNvSpPr>
            <a:spLocks noGrp="1"/>
          </p:cNvSpPr>
          <p:nvPr>
            <p:ph type="body" idx="1"/>
          </p:nvPr>
        </p:nvSpPr>
        <p:spPr>
          <a:xfrm>
            <a:off x="2926031" y="7413073"/>
            <a:ext cx="17970992"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fr-FR"/>
              <a:t>Modifier les styles du texte du masque</a:t>
            </a:r>
          </a:p>
        </p:txBody>
      </p:sp>
      <p:sp>
        <p:nvSpPr>
          <p:cNvPr id="4" name="Content Placeholder 3"/>
          <p:cNvSpPr>
            <a:spLocks noGrp="1"/>
          </p:cNvSpPr>
          <p:nvPr>
            <p:ph sz="half" idx="2"/>
          </p:nvPr>
        </p:nvSpPr>
        <p:spPr>
          <a:xfrm>
            <a:off x="2926031" y="11046105"/>
            <a:ext cx="17970992" cy="162471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1505458" y="7413073"/>
            <a:ext cx="18059496" cy="3633032"/>
          </a:xfrm>
        </p:spPr>
        <p:txBody>
          <a:bodyPr anchor="b"/>
          <a:lstStyle>
            <a:lvl1pPr marL="0" indent="0">
              <a:buNone/>
              <a:defRPr sz="10583" b="1"/>
            </a:lvl1pPr>
            <a:lvl2pPr marL="2016023" indent="0">
              <a:buNone/>
              <a:defRPr sz="8819" b="1"/>
            </a:lvl2pPr>
            <a:lvl3pPr marL="4032047" indent="0">
              <a:buNone/>
              <a:defRPr sz="7937" b="1"/>
            </a:lvl3pPr>
            <a:lvl4pPr marL="6048070" indent="0">
              <a:buNone/>
              <a:defRPr sz="7055" b="1"/>
            </a:lvl4pPr>
            <a:lvl5pPr marL="8064094" indent="0">
              <a:buNone/>
              <a:defRPr sz="7055" b="1"/>
            </a:lvl5pPr>
            <a:lvl6pPr marL="10080117" indent="0">
              <a:buNone/>
              <a:defRPr sz="7055" b="1"/>
            </a:lvl6pPr>
            <a:lvl7pPr marL="12096140" indent="0">
              <a:buNone/>
              <a:defRPr sz="7055" b="1"/>
            </a:lvl7pPr>
            <a:lvl8pPr marL="14112164" indent="0">
              <a:buNone/>
              <a:defRPr sz="7055" b="1"/>
            </a:lvl8pPr>
            <a:lvl9pPr marL="16128187" indent="0">
              <a:buNone/>
              <a:defRPr sz="7055" b="1"/>
            </a:lvl9pPr>
          </a:lstStyle>
          <a:p>
            <a:pPr lvl="0"/>
            <a:r>
              <a:rPr lang="fr-FR"/>
              <a:t>Modifier les styles du texte du masque</a:t>
            </a:r>
          </a:p>
        </p:txBody>
      </p:sp>
      <p:sp>
        <p:nvSpPr>
          <p:cNvPr id="6" name="Content Placeholder 5"/>
          <p:cNvSpPr>
            <a:spLocks noGrp="1"/>
          </p:cNvSpPr>
          <p:nvPr>
            <p:ph sz="quarter" idx="4"/>
          </p:nvPr>
        </p:nvSpPr>
        <p:spPr>
          <a:xfrm>
            <a:off x="21505458" y="11046105"/>
            <a:ext cx="18059496" cy="162471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E10A16A-043F-4902-8C1E-10A9C2A5E26E}" type="datetimeFigureOut">
              <a:rPr lang="fr-FR" smtClean="0"/>
              <a:t>29/11/2022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254613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E10A16A-043F-4902-8C1E-10A9C2A5E26E}" type="datetimeFigureOut">
              <a:rPr lang="fr-FR" smtClean="0"/>
              <a:t>29/11/2022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380349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0A16A-043F-4902-8C1E-10A9C2A5E26E}" type="datetimeFigureOut">
              <a:rPr lang="fr-FR" smtClean="0"/>
              <a:t>29/11/2022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57438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26027" y="2016019"/>
            <a:ext cx="13700878" cy="7056067"/>
          </a:xfrm>
        </p:spPr>
        <p:txBody>
          <a:bodyPr anchor="b"/>
          <a:lstStyle>
            <a:lvl1pPr>
              <a:defRPr sz="14110"/>
            </a:lvl1pPr>
          </a:lstStyle>
          <a:p>
            <a:r>
              <a:rPr lang="fr-FR"/>
              <a:t>Modifiez le style du titre</a:t>
            </a:r>
            <a:endParaRPr lang="en-US" dirty="0"/>
          </a:p>
        </p:txBody>
      </p:sp>
      <p:sp>
        <p:nvSpPr>
          <p:cNvPr id="3" name="Content Placeholder 2"/>
          <p:cNvSpPr>
            <a:spLocks noGrp="1"/>
          </p:cNvSpPr>
          <p:nvPr>
            <p:ph idx="1"/>
          </p:nvPr>
        </p:nvSpPr>
        <p:spPr>
          <a:xfrm>
            <a:off x="18059496" y="4354048"/>
            <a:ext cx="21505456" cy="21490205"/>
          </a:xfrm>
        </p:spPr>
        <p:txBody>
          <a:bodyPr/>
          <a:lstStyle>
            <a:lvl1pPr>
              <a:defRPr sz="14110"/>
            </a:lvl1pPr>
            <a:lvl2pPr>
              <a:defRPr sz="12347"/>
            </a:lvl2pPr>
            <a:lvl3pPr>
              <a:defRPr sz="10583"/>
            </a:lvl3pPr>
            <a:lvl4pPr>
              <a:defRPr sz="8819"/>
            </a:lvl4pPr>
            <a:lvl5pPr>
              <a:defRPr sz="8819"/>
            </a:lvl5pPr>
            <a:lvl6pPr>
              <a:defRPr sz="8819"/>
            </a:lvl6pPr>
            <a:lvl7pPr>
              <a:defRPr sz="8819"/>
            </a:lvl7pPr>
            <a:lvl8pPr>
              <a:defRPr sz="8819"/>
            </a:lvl8pPr>
            <a:lvl9pPr>
              <a:defRPr sz="881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926027" y="9072087"/>
            <a:ext cx="13700878"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fr-FR"/>
              <a:t>Modifier les styles du texte du masque</a:t>
            </a:r>
          </a:p>
        </p:txBody>
      </p:sp>
      <p:sp>
        <p:nvSpPr>
          <p:cNvPr id="5" name="Date Placeholder 4"/>
          <p:cNvSpPr>
            <a:spLocks noGrp="1"/>
          </p:cNvSpPr>
          <p:nvPr>
            <p:ph type="dt" sz="half" idx="10"/>
          </p:nvPr>
        </p:nvSpPr>
        <p:spPr/>
        <p:txBody>
          <a:bodyPr/>
          <a:lstStyle/>
          <a:p>
            <a:fld id="{0E10A16A-043F-4902-8C1E-10A9C2A5E26E}" type="datetimeFigureOut">
              <a:rPr lang="fr-FR" smtClean="0"/>
              <a:t>29/11/2022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193936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26027" y="2016019"/>
            <a:ext cx="13700878" cy="7056067"/>
          </a:xfrm>
        </p:spPr>
        <p:txBody>
          <a:bodyPr anchor="b"/>
          <a:lstStyle>
            <a:lvl1pPr>
              <a:defRPr sz="14110"/>
            </a:lvl1pPr>
          </a:lstStyle>
          <a:p>
            <a:r>
              <a:rPr lang="fr-FR"/>
              <a:t>Modifiez le style du titre</a:t>
            </a:r>
            <a:endParaRPr lang="en-US" dirty="0"/>
          </a:p>
        </p:txBody>
      </p:sp>
      <p:sp>
        <p:nvSpPr>
          <p:cNvPr id="3" name="Picture Placeholder 2"/>
          <p:cNvSpPr>
            <a:spLocks noGrp="1" noChangeAspect="1"/>
          </p:cNvSpPr>
          <p:nvPr>
            <p:ph type="pic" idx="1"/>
          </p:nvPr>
        </p:nvSpPr>
        <p:spPr>
          <a:xfrm>
            <a:off x="18059496" y="4354048"/>
            <a:ext cx="21505456" cy="21490205"/>
          </a:xfrm>
        </p:spPr>
        <p:txBody>
          <a:bodyPr anchor="t"/>
          <a:lstStyle>
            <a:lvl1pPr marL="0" indent="0">
              <a:buNone/>
              <a:defRPr sz="14110"/>
            </a:lvl1pPr>
            <a:lvl2pPr marL="2016023" indent="0">
              <a:buNone/>
              <a:defRPr sz="12347"/>
            </a:lvl2pPr>
            <a:lvl3pPr marL="4032047" indent="0">
              <a:buNone/>
              <a:defRPr sz="10583"/>
            </a:lvl3pPr>
            <a:lvl4pPr marL="6048070" indent="0">
              <a:buNone/>
              <a:defRPr sz="8819"/>
            </a:lvl4pPr>
            <a:lvl5pPr marL="8064094" indent="0">
              <a:buNone/>
              <a:defRPr sz="8819"/>
            </a:lvl5pPr>
            <a:lvl6pPr marL="10080117" indent="0">
              <a:buNone/>
              <a:defRPr sz="8819"/>
            </a:lvl6pPr>
            <a:lvl7pPr marL="12096140" indent="0">
              <a:buNone/>
              <a:defRPr sz="8819"/>
            </a:lvl7pPr>
            <a:lvl8pPr marL="14112164" indent="0">
              <a:buNone/>
              <a:defRPr sz="8819"/>
            </a:lvl8pPr>
            <a:lvl9pPr marL="16128187" indent="0">
              <a:buNone/>
              <a:defRPr sz="8819"/>
            </a:lvl9pPr>
          </a:lstStyle>
          <a:p>
            <a:r>
              <a:rPr lang="fr-FR"/>
              <a:t>Cliquez sur l'icône pour ajouter une image</a:t>
            </a:r>
            <a:endParaRPr lang="en-US" dirty="0"/>
          </a:p>
        </p:txBody>
      </p:sp>
      <p:sp>
        <p:nvSpPr>
          <p:cNvPr id="4" name="Text Placeholder 3"/>
          <p:cNvSpPr>
            <a:spLocks noGrp="1"/>
          </p:cNvSpPr>
          <p:nvPr>
            <p:ph type="body" sz="half" idx="2"/>
          </p:nvPr>
        </p:nvSpPr>
        <p:spPr>
          <a:xfrm>
            <a:off x="2926027" y="9072087"/>
            <a:ext cx="13700878" cy="16807162"/>
          </a:xfrm>
        </p:spPr>
        <p:txBody>
          <a:bodyPr/>
          <a:lstStyle>
            <a:lvl1pPr marL="0" indent="0">
              <a:buNone/>
              <a:defRPr sz="7055"/>
            </a:lvl1pPr>
            <a:lvl2pPr marL="2016023" indent="0">
              <a:buNone/>
              <a:defRPr sz="6173"/>
            </a:lvl2pPr>
            <a:lvl3pPr marL="4032047" indent="0">
              <a:buNone/>
              <a:defRPr sz="5291"/>
            </a:lvl3pPr>
            <a:lvl4pPr marL="6048070" indent="0">
              <a:buNone/>
              <a:defRPr sz="4410"/>
            </a:lvl4pPr>
            <a:lvl5pPr marL="8064094" indent="0">
              <a:buNone/>
              <a:defRPr sz="4410"/>
            </a:lvl5pPr>
            <a:lvl6pPr marL="10080117" indent="0">
              <a:buNone/>
              <a:defRPr sz="4410"/>
            </a:lvl6pPr>
            <a:lvl7pPr marL="12096140" indent="0">
              <a:buNone/>
              <a:defRPr sz="4410"/>
            </a:lvl7pPr>
            <a:lvl8pPr marL="14112164" indent="0">
              <a:buNone/>
              <a:defRPr sz="4410"/>
            </a:lvl8pPr>
            <a:lvl9pPr marL="16128187" indent="0">
              <a:buNone/>
              <a:defRPr sz="4410"/>
            </a:lvl9pPr>
          </a:lstStyle>
          <a:p>
            <a:pPr lvl="0"/>
            <a:r>
              <a:rPr lang="fr-FR"/>
              <a:t>Modifier les styles du texte du masque</a:t>
            </a:r>
          </a:p>
        </p:txBody>
      </p:sp>
      <p:sp>
        <p:nvSpPr>
          <p:cNvPr id="5" name="Date Placeholder 4"/>
          <p:cNvSpPr>
            <a:spLocks noGrp="1"/>
          </p:cNvSpPr>
          <p:nvPr>
            <p:ph type="dt" sz="half" idx="10"/>
          </p:nvPr>
        </p:nvSpPr>
        <p:spPr/>
        <p:txBody>
          <a:bodyPr/>
          <a:lstStyle/>
          <a:p>
            <a:fld id="{0E10A16A-043F-4902-8C1E-10A9C2A5E26E}" type="datetimeFigureOut">
              <a:rPr lang="fr-FR" smtClean="0"/>
              <a:t>29/11/2022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414008-5539-4DC8-968E-92ED99B3E6CC}" type="slidenum">
              <a:rPr lang="fr-FR" smtClean="0"/>
              <a:t>‹N°›</a:t>
            </a:fld>
            <a:endParaRPr lang="fr-FR"/>
          </a:p>
        </p:txBody>
      </p:sp>
    </p:spTree>
    <p:extLst>
      <p:ext uri="{BB962C8B-B14F-4D97-AF65-F5344CB8AC3E}">
        <p14:creationId xmlns:p14="http://schemas.microsoft.com/office/powerpoint/2010/main" val="362312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0494" y="1610022"/>
            <a:ext cx="36638925" cy="584505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920494" y="8050077"/>
            <a:ext cx="36638925" cy="1918718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920494" y="28028274"/>
            <a:ext cx="9557980" cy="1610015"/>
          </a:xfrm>
          <a:prstGeom prst="rect">
            <a:avLst/>
          </a:prstGeom>
        </p:spPr>
        <p:txBody>
          <a:bodyPr vert="horz" lIns="91440" tIns="45720" rIns="91440" bIns="45720" rtlCol="0" anchor="ctr"/>
          <a:lstStyle>
            <a:lvl1pPr algn="l">
              <a:defRPr sz="5291">
                <a:solidFill>
                  <a:schemeClr val="tx1">
                    <a:tint val="75000"/>
                  </a:schemeClr>
                </a:solidFill>
              </a:defRPr>
            </a:lvl1pPr>
          </a:lstStyle>
          <a:p>
            <a:fld id="{0E10A16A-043F-4902-8C1E-10A9C2A5E26E}" type="datetimeFigureOut">
              <a:rPr lang="fr-FR" smtClean="0"/>
              <a:t>29/11/2022</a:t>
            </a:fld>
            <a:endParaRPr lang="fr-FR"/>
          </a:p>
        </p:txBody>
      </p:sp>
      <p:sp>
        <p:nvSpPr>
          <p:cNvPr id="5" name="Footer Placeholder 4"/>
          <p:cNvSpPr>
            <a:spLocks noGrp="1"/>
          </p:cNvSpPr>
          <p:nvPr>
            <p:ph type="ftr" sz="quarter" idx="3"/>
          </p:nvPr>
        </p:nvSpPr>
        <p:spPr>
          <a:xfrm>
            <a:off x="14071471" y="28028274"/>
            <a:ext cx="14336971" cy="1610015"/>
          </a:xfrm>
          <a:prstGeom prst="rect">
            <a:avLst/>
          </a:prstGeom>
        </p:spPr>
        <p:txBody>
          <a:bodyPr vert="horz" lIns="91440" tIns="45720" rIns="91440" bIns="45720" rtlCol="0" anchor="ctr"/>
          <a:lstStyle>
            <a:lvl1pPr algn="ctr">
              <a:defRPr sz="5291">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0001439" y="28028274"/>
            <a:ext cx="9557980" cy="1610015"/>
          </a:xfrm>
          <a:prstGeom prst="rect">
            <a:avLst/>
          </a:prstGeom>
        </p:spPr>
        <p:txBody>
          <a:bodyPr vert="horz" lIns="91440" tIns="45720" rIns="91440" bIns="45720" rtlCol="0" anchor="ctr"/>
          <a:lstStyle>
            <a:lvl1pPr algn="r">
              <a:defRPr sz="5291">
                <a:solidFill>
                  <a:schemeClr val="tx1">
                    <a:tint val="75000"/>
                  </a:schemeClr>
                </a:solidFill>
              </a:defRPr>
            </a:lvl1pPr>
          </a:lstStyle>
          <a:p>
            <a:fld id="{72414008-5539-4DC8-968E-92ED99B3E6CC}" type="slidenum">
              <a:rPr lang="fr-FR" smtClean="0"/>
              <a:t>‹N°›</a:t>
            </a:fld>
            <a:endParaRPr lang="fr-FR"/>
          </a:p>
        </p:txBody>
      </p:sp>
    </p:spTree>
    <p:extLst>
      <p:ext uri="{BB962C8B-B14F-4D97-AF65-F5344CB8AC3E}">
        <p14:creationId xmlns:p14="http://schemas.microsoft.com/office/powerpoint/2010/main" val="2445498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2047" rtl="0" eaLnBrk="1" latinLnBrk="0" hangingPunct="1">
        <a:lnSpc>
          <a:spcPct val="90000"/>
        </a:lnSpc>
        <a:spcBef>
          <a:spcPct val="0"/>
        </a:spcBef>
        <a:buNone/>
        <a:defRPr sz="19402" kern="1200">
          <a:solidFill>
            <a:schemeClr val="tx1"/>
          </a:solidFill>
          <a:latin typeface="+mj-lt"/>
          <a:ea typeface="+mj-ea"/>
          <a:cs typeface="+mj-cs"/>
        </a:defRPr>
      </a:lvl1pPr>
    </p:titleStyle>
    <p:bodyStyle>
      <a:lvl1pPr marL="1008012" indent="-1008012" algn="l" defTabSz="4032047" rtl="0" eaLnBrk="1" latinLnBrk="0" hangingPunct="1">
        <a:lnSpc>
          <a:spcPct val="90000"/>
        </a:lnSpc>
        <a:spcBef>
          <a:spcPts val="4410"/>
        </a:spcBef>
        <a:buFont typeface="Arial" panose="020B0604020202020204" pitchFamily="34" charset="0"/>
        <a:buChar char="•"/>
        <a:defRPr sz="12347" kern="1200">
          <a:solidFill>
            <a:schemeClr val="tx1"/>
          </a:solidFill>
          <a:latin typeface="+mn-lt"/>
          <a:ea typeface="+mn-ea"/>
          <a:cs typeface="+mn-cs"/>
        </a:defRPr>
      </a:lvl1pPr>
      <a:lvl2pPr marL="3024035" indent="-1008012" algn="l" defTabSz="4032047" rtl="0" eaLnBrk="1" latinLnBrk="0" hangingPunct="1">
        <a:lnSpc>
          <a:spcPct val="90000"/>
        </a:lnSpc>
        <a:spcBef>
          <a:spcPts val="2205"/>
        </a:spcBef>
        <a:buFont typeface="Arial" panose="020B0604020202020204" pitchFamily="34" charset="0"/>
        <a:buChar char="•"/>
        <a:defRPr sz="10583" kern="1200">
          <a:solidFill>
            <a:schemeClr val="tx1"/>
          </a:solidFill>
          <a:latin typeface="+mn-lt"/>
          <a:ea typeface="+mn-ea"/>
          <a:cs typeface="+mn-cs"/>
        </a:defRPr>
      </a:lvl2pPr>
      <a:lvl3pPr marL="5040059" indent="-1008012" algn="l" defTabSz="4032047" rtl="0" eaLnBrk="1" latinLnBrk="0" hangingPunct="1">
        <a:lnSpc>
          <a:spcPct val="90000"/>
        </a:lnSpc>
        <a:spcBef>
          <a:spcPts val="2205"/>
        </a:spcBef>
        <a:buFont typeface="Arial" panose="020B0604020202020204" pitchFamily="34" charset="0"/>
        <a:buChar char="•"/>
        <a:defRPr sz="8819" kern="1200">
          <a:solidFill>
            <a:schemeClr val="tx1"/>
          </a:solidFill>
          <a:latin typeface="+mn-lt"/>
          <a:ea typeface="+mn-ea"/>
          <a:cs typeface="+mn-cs"/>
        </a:defRPr>
      </a:lvl3pPr>
      <a:lvl4pPr marL="705608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4pPr>
      <a:lvl5pPr marL="9072105"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5pPr>
      <a:lvl6pPr marL="1108812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6pPr>
      <a:lvl7pPr marL="13104152"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7pPr>
      <a:lvl8pPr marL="15120176"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8pPr>
      <a:lvl9pPr marL="17136199" indent="-1008012" algn="l" defTabSz="4032047" rtl="0" eaLnBrk="1" latinLnBrk="0" hangingPunct="1">
        <a:lnSpc>
          <a:spcPct val="90000"/>
        </a:lnSpc>
        <a:spcBef>
          <a:spcPts val="2205"/>
        </a:spcBef>
        <a:buFont typeface="Arial" panose="020B0604020202020204" pitchFamily="34" charset="0"/>
        <a:buChar char="•"/>
        <a:defRPr sz="7937" kern="1200">
          <a:solidFill>
            <a:schemeClr val="tx1"/>
          </a:solidFill>
          <a:latin typeface="+mn-lt"/>
          <a:ea typeface="+mn-ea"/>
          <a:cs typeface="+mn-cs"/>
        </a:defRPr>
      </a:lvl9pPr>
    </p:bodyStyle>
    <p:otherStyle>
      <a:defPPr>
        <a:defRPr lang="en-US"/>
      </a:defPPr>
      <a:lvl1pPr marL="0" algn="l" defTabSz="4032047" rtl="0" eaLnBrk="1" latinLnBrk="0" hangingPunct="1">
        <a:defRPr sz="7937" kern="1200">
          <a:solidFill>
            <a:schemeClr val="tx1"/>
          </a:solidFill>
          <a:latin typeface="+mn-lt"/>
          <a:ea typeface="+mn-ea"/>
          <a:cs typeface="+mn-cs"/>
        </a:defRPr>
      </a:lvl1pPr>
      <a:lvl2pPr marL="2016023" algn="l" defTabSz="4032047" rtl="0" eaLnBrk="1" latinLnBrk="0" hangingPunct="1">
        <a:defRPr sz="7937" kern="1200">
          <a:solidFill>
            <a:schemeClr val="tx1"/>
          </a:solidFill>
          <a:latin typeface="+mn-lt"/>
          <a:ea typeface="+mn-ea"/>
          <a:cs typeface="+mn-cs"/>
        </a:defRPr>
      </a:lvl2pPr>
      <a:lvl3pPr marL="4032047" algn="l" defTabSz="4032047" rtl="0" eaLnBrk="1" latinLnBrk="0" hangingPunct="1">
        <a:defRPr sz="7937" kern="1200">
          <a:solidFill>
            <a:schemeClr val="tx1"/>
          </a:solidFill>
          <a:latin typeface="+mn-lt"/>
          <a:ea typeface="+mn-ea"/>
          <a:cs typeface="+mn-cs"/>
        </a:defRPr>
      </a:lvl3pPr>
      <a:lvl4pPr marL="6048070" algn="l" defTabSz="4032047" rtl="0" eaLnBrk="1" latinLnBrk="0" hangingPunct="1">
        <a:defRPr sz="7937" kern="1200">
          <a:solidFill>
            <a:schemeClr val="tx1"/>
          </a:solidFill>
          <a:latin typeface="+mn-lt"/>
          <a:ea typeface="+mn-ea"/>
          <a:cs typeface="+mn-cs"/>
        </a:defRPr>
      </a:lvl4pPr>
      <a:lvl5pPr marL="8064094" algn="l" defTabSz="4032047" rtl="0" eaLnBrk="1" latinLnBrk="0" hangingPunct="1">
        <a:defRPr sz="7937" kern="1200">
          <a:solidFill>
            <a:schemeClr val="tx1"/>
          </a:solidFill>
          <a:latin typeface="+mn-lt"/>
          <a:ea typeface="+mn-ea"/>
          <a:cs typeface="+mn-cs"/>
        </a:defRPr>
      </a:lvl5pPr>
      <a:lvl6pPr marL="10080117" algn="l" defTabSz="4032047" rtl="0" eaLnBrk="1" latinLnBrk="0" hangingPunct="1">
        <a:defRPr sz="7937" kern="1200">
          <a:solidFill>
            <a:schemeClr val="tx1"/>
          </a:solidFill>
          <a:latin typeface="+mn-lt"/>
          <a:ea typeface="+mn-ea"/>
          <a:cs typeface="+mn-cs"/>
        </a:defRPr>
      </a:lvl6pPr>
      <a:lvl7pPr marL="12096140" algn="l" defTabSz="4032047" rtl="0" eaLnBrk="1" latinLnBrk="0" hangingPunct="1">
        <a:defRPr sz="7937" kern="1200">
          <a:solidFill>
            <a:schemeClr val="tx1"/>
          </a:solidFill>
          <a:latin typeface="+mn-lt"/>
          <a:ea typeface="+mn-ea"/>
          <a:cs typeface="+mn-cs"/>
        </a:defRPr>
      </a:lvl7pPr>
      <a:lvl8pPr marL="14112164" algn="l" defTabSz="4032047" rtl="0" eaLnBrk="1" latinLnBrk="0" hangingPunct="1">
        <a:defRPr sz="7937" kern="1200">
          <a:solidFill>
            <a:schemeClr val="tx1"/>
          </a:solidFill>
          <a:latin typeface="+mn-lt"/>
          <a:ea typeface="+mn-ea"/>
          <a:cs typeface="+mn-cs"/>
        </a:defRPr>
      </a:lvl8pPr>
      <a:lvl9pPr marL="16128187" algn="l" defTabSz="4032047" rtl="0" eaLnBrk="1" latinLnBrk="0" hangingPunct="1">
        <a:defRPr sz="79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E2CC96C-01CA-4CC5-ADDA-D8EE86E4FA12}"/>
              </a:ext>
            </a:extLst>
          </p:cNvPr>
          <p:cNvSpPr/>
          <p:nvPr/>
        </p:nvSpPr>
        <p:spPr>
          <a:xfrm>
            <a:off x="1114491" y="13684282"/>
            <a:ext cx="21240427" cy="1377536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F208A0E-2F38-4099-9272-E4E88BF89CD3}"/>
              </a:ext>
            </a:extLst>
          </p:cNvPr>
          <p:cNvSpPr/>
          <p:nvPr/>
        </p:nvSpPr>
        <p:spPr>
          <a:xfrm>
            <a:off x="11279264" y="7102112"/>
            <a:ext cx="19618406" cy="547427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CB987B8E-1292-4728-8E5F-39F8B5568372}"/>
              </a:ext>
            </a:extLst>
          </p:cNvPr>
          <p:cNvSpPr/>
          <p:nvPr/>
        </p:nvSpPr>
        <p:spPr>
          <a:xfrm>
            <a:off x="1045683" y="7138909"/>
            <a:ext cx="10013496" cy="5474271"/>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DCD2ABD3-BA84-49F8-BD63-D9079B04F93D}"/>
              </a:ext>
            </a:extLst>
          </p:cNvPr>
          <p:cNvSpPr/>
          <p:nvPr/>
        </p:nvSpPr>
        <p:spPr>
          <a:xfrm>
            <a:off x="1041450" y="3185710"/>
            <a:ext cx="40348645" cy="316295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9D42C42-AD73-46BD-8223-5D9EDC89327D}"/>
              </a:ext>
            </a:extLst>
          </p:cNvPr>
          <p:cNvSpPr txBox="1"/>
          <p:nvPr/>
        </p:nvSpPr>
        <p:spPr>
          <a:xfrm>
            <a:off x="1041451" y="340018"/>
            <a:ext cx="39971158" cy="2308324"/>
          </a:xfrm>
          <a:prstGeom prst="rect">
            <a:avLst/>
          </a:prstGeom>
          <a:noFill/>
        </p:spPr>
        <p:txBody>
          <a:bodyPr wrap="square" rtlCol="0">
            <a:spAutoFit/>
          </a:bodyPr>
          <a:lstStyle/>
          <a:p>
            <a:pPr algn="ctr"/>
            <a:r>
              <a:rPr lang="fr-FR" sz="7200" b="1" dirty="0">
                <a:effectLst/>
                <a:latin typeface="Calibri" panose="020F0502020204030204" pitchFamily="34" charset="0"/>
                <a:ea typeface="Calibri" panose="020F0502020204030204" pitchFamily="34" charset="0"/>
                <a:cs typeface="Times New Roman" panose="02020603050405020304" pitchFamily="18" charset="0"/>
              </a:rPr>
              <a:t>Recherche appliquée sur la chalconatronite : </a:t>
            </a:r>
          </a:p>
          <a:p>
            <a:pPr algn="ctr">
              <a:spcAft>
                <a:spcPts val="800"/>
              </a:spcAft>
            </a:pPr>
            <a:r>
              <a:rPr lang="fr-FR" sz="7200" b="1" i="1" dirty="0">
                <a:latin typeface="Calibri" panose="020F0502020204030204" pitchFamily="34" charset="0"/>
                <a:ea typeface="Calibri" panose="020F0502020204030204" pitchFamily="34" charset="0"/>
                <a:cs typeface="Times New Roman" panose="02020603050405020304" pitchFamily="18" charset="0"/>
              </a:rPr>
              <a:t>R</a:t>
            </a:r>
            <a:r>
              <a:rPr lang="fr-FR" sz="7200" b="1" i="1" dirty="0">
                <a:effectLst/>
                <a:latin typeface="Calibri" panose="020F0502020204030204" pitchFamily="34" charset="0"/>
                <a:ea typeface="Calibri" panose="020F0502020204030204" pitchFamily="34" charset="0"/>
                <a:cs typeface="Times New Roman" panose="02020603050405020304" pitchFamily="18" charset="0"/>
              </a:rPr>
              <a:t>éflexions autour de la protection d’une corrosion mal connue</a:t>
            </a:r>
            <a:endParaRPr lang="fr-FR" sz="7200" dirty="0">
              <a:solidFill>
                <a:schemeClr val="accent2">
                  <a:lumMod val="50000"/>
                </a:schemeClr>
              </a:solidFill>
              <a:latin typeface="Times" panose="02020603050405020304" pitchFamily="18" charset="0"/>
              <a:cs typeface="Times" panose="02020603050405020304" pitchFamily="18" charset="0"/>
            </a:endParaRPr>
          </a:p>
        </p:txBody>
      </p:sp>
      <p:pic>
        <p:nvPicPr>
          <p:cNvPr id="5" name="Image 4">
            <a:extLst>
              <a:ext uri="{FF2B5EF4-FFF2-40B4-BE49-F238E27FC236}">
                <a16:creationId xmlns:a16="http://schemas.microsoft.com/office/drawing/2014/main" id="{B4A09D69-75A1-4AC3-BFA8-EA4782E6EE70}"/>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80320" y="685800"/>
            <a:ext cx="5003020" cy="1517162"/>
          </a:xfrm>
          <a:prstGeom prst="rect">
            <a:avLst/>
          </a:prstGeom>
        </p:spPr>
      </p:pic>
      <p:pic>
        <p:nvPicPr>
          <p:cNvPr id="6" name="Picture 8" descr="Conseil départemental de Loire-Atlantique - The Bridge 2017">
            <a:extLst>
              <a:ext uri="{FF2B5EF4-FFF2-40B4-BE49-F238E27FC236}">
                <a16:creationId xmlns:a16="http://schemas.microsoft.com/office/drawing/2014/main" id="{DC686498-FF13-4659-9F03-9FA32EA70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04" y="644621"/>
            <a:ext cx="2707053" cy="14233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F3B8FE8-FEA7-4911-9CA1-B1BF876DBE6D}"/>
              </a:ext>
            </a:extLst>
          </p:cNvPr>
          <p:cNvSpPr txBox="1"/>
          <p:nvPr/>
        </p:nvSpPr>
        <p:spPr>
          <a:xfrm>
            <a:off x="35784634" y="687767"/>
            <a:ext cx="5079087" cy="1754326"/>
          </a:xfrm>
          <a:prstGeom prst="rect">
            <a:avLst/>
          </a:prstGeom>
          <a:noFill/>
        </p:spPr>
        <p:txBody>
          <a:bodyPr wrap="square" rtlCol="0">
            <a:spAutoFit/>
          </a:bodyPr>
          <a:lstStyle/>
          <a:p>
            <a:pPr algn="ctr"/>
            <a:r>
              <a:rPr lang="fr-FR" sz="3600" b="1" dirty="0">
                <a:latin typeface="Times" panose="02020603050405020304" pitchFamily="18" charset="0"/>
                <a:cs typeface="Times" panose="02020603050405020304" pitchFamily="18" charset="0"/>
              </a:rPr>
              <a:t>Aymeric </a:t>
            </a:r>
            <a:r>
              <a:rPr lang="fr-FR" sz="3600" b="1" dirty="0" err="1">
                <a:latin typeface="Times" panose="02020603050405020304" pitchFamily="18" charset="0"/>
                <a:cs typeface="Times" panose="02020603050405020304" pitchFamily="18" charset="0"/>
              </a:rPr>
              <a:t>Raimon</a:t>
            </a:r>
            <a:endParaRPr lang="fr-FR" sz="3600" b="1" dirty="0">
              <a:latin typeface="Times" panose="02020603050405020304" pitchFamily="18" charset="0"/>
              <a:cs typeface="Times" panose="02020603050405020304" pitchFamily="18" charset="0"/>
            </a:endParaRPr>
          </a:p>
          <a:p>
            <a:pPr algn="ctr"/>
            <a:r>
              <a:rPr lang="fr-FR" sz="3600" b="1" dirty="0">
                <a:latin typeface="Times" panose="02020603050405020304" pitchFamily="18" charset="0"/>
                <a:cs typeface="Times" panose="02020603050405020304" pitchFamily="18" charset="0"/>
              </a:rPr>
              <a:t>Lara Bonnin</a:t>
            </a:r>
          </a:p>
          <a:p>
            <a:pPr algn="ctr"/>
            <a:r>
              <a:rPr lang="fr-FR" sz="3600" b="1" dirty="0">
                <a:latin typeface="Times" panose="02020603050405020304" pitchFamily="18" charset="0"/>
                <a:cs typeface="Times" panose="02020603050405020304" pitchFamily="18" charset="0"/>
              </a:rPr>
              <a:t>Charlène Pelé-Meziani</a:t>
            </a:r>
          </a:p>
        </p:txBody>
      </p:sp>
      <p:pic>
        <p:nvPicPr>
          <p:cNvPr id="9" name="Image 8">
            <a:extLst>
              <a:ext uri="{FF2B5EF4-FFF2-40B4-BE49-F238E27FC236}">
                <a16:creationId xmlns:a16="http://schemas.microsoft.com/office/drawing/2014/main" id="{C6BF76D8-2092-4345-A5FC-2EADD86A88C5}"/>
              </a:ext>
            </a:extLst>
          </p:cNvPr>
          <p:cNvPicPr>
            <a:picLocks noChangeAspect="1"/>
          </p:cNvPicPr>
          <p:nvPr/>
        </p:nvPicPr>
        <p:blipFill rotWithShape="1">
          <a:blip r:embed="rId5">
            <a:alphaModFix amt="50000"/>
            <a:extLst>
              <a:ext uri="{28A0092B-C50C-407E-A947-70E740481C1C}">
                <a14:useLocalDpi xmlns:a14="http://schemas.microsoft.com/office/drawing/2010/main" val="0"/>
              </a:ext>
            </a:extLst>
          </a:blip>
          <a:srcRect l="26251" r="28101" b="45886"/>
          <a:stretch/>
        </p:blipFill>
        <p:spPr>
          <a:xfrm>
            <a:off x="14188018" y="7562924"/>
            <a:ext cx="12384410" cy="22022193"/>
          </a:xfrm>
          <a:prstGeom prst="rect">
            <a:avLst/>
          </a:prstGeom>
        </p:spPr>
      </p:pic>
      <p:pic>
        <p:nvPicPr>
          <p:cNvPr id="11" name="Image 10" descr="Une image contenant arme&#10;&#10;Description générée automatiquement">
            <a:extLst>
              <a:ext uri="{FF2B5EF4-FFF2-40B4-BE49-F238E27FC236}">
                <a16:creationId xmlns:a16="http://schemas.microsoft.com/office/drawing/2014/main" id="{4F2CD789-7212-4CDA-B1C7-7CFD2A33DD0D}"/>
              </a:ext>
            </a:extLst>
          </p:cNvPr>
          <p:cNvPicPr>
            <a:picLocks noChangeAspect="1"/>
          </p:cNvPicPr>
          <p:nvPr/>
        </p:nvPicPr>
        <p:blipFill rotWithShape="1">
          <a:blip r:embed="rId6">
            <a:alphaModFix amt="50000"/>
            <a:extLst>
              <a:ext uri="{28A0092B-C50C-407E-A947-70E740481C1C}">
                <a14:useLocalDpi xmlns:a14="http://schemas.microsoft.com/office/drawing/2010/main" val="0"/>
              </a:ext>
            </a:extLst>
          </a:blip>
          <a:srcRect l="20244" r="28271" b="41156"/>
          <a:stretch/>
        </p:blipFill>
        <p:spPr>
          <a:xfrm>
            <a:off x="235333" y="6959232"/>
            <a:ext cx="13230718" cy="22682805"/>
          </a:xfrm>
          <a:prstGeom prst="rect">
            <a:avLst/>
          </a:prstGeom>
        </p:spPr>
      </p:pic>
      <p:pic>
        <p:nvPicPr>
          <p:cNvPr id="13" name="Image 12">
            <a:extLst>
              <a:ext uri="{FF2B5EF4-FFF2-40B4-BE49-F238E27FC236}">
                <a16:creationId xmlns:a16="http://schemas.microsoft.com/office/drawing/2014/main" id="{89F4832A-7A2C-4F69-9507-BC141419339B}"/>
              </a:ext>
            </a:extLst>
          </p:cNvPr>
          <p:cNvPicPr>
            <a:picLocks noChangeAspect="1"/>
          </p:cNvPicPr>
          <p:nvPr/>
        </p:nvPicPr>
        <p:blipFill rotWithShape="1">
          <a:blip r:embed="rId7">
            <a:alphaModFix amt="50000"/>
            <a:extLst>
              <a:ext uri="{28A0092B-C50C-407E-A947-70E740481C1C}">
                <a14:useLocalDpi xmlns:a14="http://schemas.microsoft.com/office/drawing/2010/main" val="0"/>
              </a:ext>
            </a:extLst>
          </a:blip>
          <a:srcRect l="32310" r="21386" b="54635"/>
          <a:stretch/>
        </p:blipFill>
        <p:spPr>
          <a:xfrm>
            <a:off x="28691209" y="9403229"/>
            <a:ext cx="13733033" cy="20181888"/>
          </a:xfrm>
          <a:prstGeom prst="rect">
            <a:avLst/>
          </a:prstGeom>
        </p:spPr>
      </p:pic>
      <p:sp>
        <p:nvSpPr>
          <p:cNvPr id="18" name="Rectangle : coins arrondis 17">
            <a:extLst>
              <a:ext uri="{FF2B5EF4-FFF2-40B4-BE49-F238E27FC236}">
                <a16:creationId xmlns:a16="http://schemas.microsoft.com/office/drawing/2014/main" id="{C73789B8-2E1A-45D6-B224-B7E38625FE4F}"/>
              </a:ext>
            </a:extLst>
          </p:cNvPr>
          <p:cNvSpPr/>
          <p:nvPr/>
        </p:nvSpPr>
        <p:spPr>
          <a:xfrm>
            <a:off x="1041451" y="2698308"/>
            <a:ext cx="40348646" cy="1007046"/>
          </a:xfrm>
          <a:prstGeom prst="roundRect">
            <a:avLst/>
          </a:prstGeom>
          <a:solidFill>
            <a:schemeClr val="accent6">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DE4E7842-535E-4C63-8C92-411AB327F6AB}"/>
              </a:ext>
            </a:extLst>
          </p:cNvPr>
          <p:cNvSpPr txBox="1"/>
          <p:nvPr/>
        </p:nvSpPr>
        <p:spPr>
          <a:xfrm>
            <a:off x="15798411" y="2770212"/>
            <a:ext cx="10774017" cy="830997"/>
          </a:xfrm>
          <a:prstGeom prst="rect">
            <a:avLst/>
          </a:prstGeom>
          <a:noFill/>
        </p:spPr>
        <p:txBody>
          <a:bodyPr wrap="square" rtlCol="0">
            <a:spAutoFit/>
          </a:bodyPr>
          <a:lstStyle/>
          <a:p>
            <a:pPr algn="ctr"/>
            <a:r>
              <a:rPr lang="fr-FR" sz="4800" b="1" dirty="0">
                <a:solidFill>
                  <a:schemeClr val="bg1"/>
                </a:solidFill>
              </a:rPr>
              <a:t>Contexte</a:t>
            </a:r>
          </a:p>
        </p:txBody>
      </p:sp>
      <p:sp>
        <p:nvSpPr>
          <p:cNvPr id="24" name="Rectangle : coins arrondis 23">
            <a:extLst>
              <a:ext uri="{FF2B5EF4-FFF2-40B4-BE49-F238E27FC236}">
                <a16:creationId xmlns:a16="http://schemas.microsoft.com/office/drawing/2014/main" id="{81297D85-EB64-4183-8B9E-C61910644B91}"/>
              </a:ext>
            </a:extLst>
          </p:cNvPr>
          <p:cNvSpPr/>
          <p:nvPr/>
        </p:nvSpPr>
        <p:spPr>
          <a:xfrm>
            <a:off x="1046544" y="6654030"/>
            <a:ext cx="10039184" cy="1145491"/>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a:extLst>
              <a:ext uri="{FF2B5EF4-FFF2-40B4-BE49-F238E27FC236}">
                <a16:creationId xmlns:a16="http://schemas.microsoft.com/office/drawing/2014/main" id="{A24469C0-A55F-4FC0-BC3E-8E89EBFA9B81}"/>
              </a:ext>
            </a:extLst>
          </p:cNvPr>
          <p:cNvGrpSpPr/>
          <p:nvPr/>
        </p:nvGrpSpPr>
        <p:grpSpPr>
          <a:xfrm>
            <a:off x="1092264" y="12927050"/>
            <a:ext cx="21308376" cy="14553641"/>
            <a:chOff x="743168" y="12603611"/>
            <a:chExt cx="20804943" cy="14179889"/>
          </a:xfrm>
        </p:grpSpPr>
        <p:sp>
          <p:nvSpPr>
            <p:cNvPr id="32" name="ZoneTexte 31">
              <a:extLst>
                <a:ext uri="{FF2B5EF4-FFF2-40B4-BE49-F238E27FC236}">
                  <a16:creationId xmlns:a16="http://schemas.microsoft.com/office/drawing/2014/main" id="{30051515-06B8-4EFC-8A89-18FC6FF92986}"/>
                </a:ext>
              </a:extLst>
            </p:cNvPr>
            <p:cNvSpPr txBox="1"/>
            <p:nvPr/>
          </p:nvSpPr>
          <p:spPr>
            <a:xfrm>
              <a:off x="1029547" y="13207951"/>
              <a:ext cx="18433819" cy="830997"/>
            </a:xfrm>
            <a:prstGeom prst="rect">
              <a:avLst/>
            </a:prstGeom>
            <a:solidFill>
              <a:schemeClr val="bg2"/>
            </a:solidFill>
            <a:ln>
              <a:solidFill>
                <a:schemeClr val="bg1">
                  <a:lumMod val="50000"/>
                </a:schemeClr>
              </a:solidFill>
            </a:ln>
          </p:spPr>
          <p:txBody>
            <a:bodyPr wrap="square" rtlCol="0">
              <a:spAutoFit/>
            </a:bodyPr>
            <a:lstStyle>
              <a:defPPr>
                <a:defRPr lang="en-US"/>
              </a:defPPr>
              <a:lvl1pPr algn="ctr">
                <a:defRPr sz="4800" b="1">
                  <a:solidFill>
                    <a:schemeClr val="tx1">
                      <a:lumMod val="65000"/>
                      <a:lumOff val="35000"/>
                    </a:schemeClr>
                  </a:solidFill>
                </a:defRPr>
              </a:lvl1pPr>
            </a:lstStyle>
            <a:p>
              <a:r>
                <a:rPr lang="fr-FR" dirty="0">
                  <a:latin typeface="Times" panose="02020603050405020304" pitchFamily="18" charset="0"/>
                  <a:cs typeface="Times" panose="02020603050405020304" pitchFamily="18" charset="0"/>
                </a:rPr>
                <a:t>Recherche expérimentale</a:t>
              </a:r>
            </a:p>
          </p:txBody>
        </p:sp>
        <p:pic>
          <p:nvPicPr>
            <p:cNvPr id="36" name="Image 23">
              <a:extLst>
                <a:ext uri="{FF2B5EF4-FFF2-40B4-BE49-F238E27FC236}">
                  <a16:creationId xmlns:a16="http://schemas.microsoft.com/office/drawing/2014/main" id="{701D9A04-5A4E-45C9-B5D4-6FB740310E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55087" y="14431270"/>
              <a:ext cx="8138508" cy="52137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7" name="Rectangle 3">
              <a:extLst>
                <a:ext uri="{FF2B5EF4-FFF2-40B4-BE49-F238E27FC236}">
                  <a16:creationId xmlns:a16="http://schemas.microsoft.com/office/drawing/2014/main" id="{D9D09EFA-A857-42E5-9530-65EF0C0A194B}"/>
                </a:ext>
              </a:extLst>
            </p:cNvPr>
            <p:cNvSpPr>
              <a:spLocks noChangeArrowheads="1"/>
            </p:cNvSpPr>
            <p:nvPr/>
          </p:nvSpPr>
          <p:spPr bwMode="auto">
            <a:xfrm>
              <a:off x="13037727" y="19742814"/>
              <a:ext cx="8138509" cy="44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2E3743"/>
                  </a:solidFill>
                  <a:effectLst/>
                  <a:ea typeface="Calibri" panose="020F0502020204030204" pitchFamily="34" charset="0"/>
                  <a:cs typeface="Arial" panose="020B0604020202020204" pitchFamily="34" charset="0"/>
                </a:rPr>
                <a:t>Graphique de l'évolution climatique soumise aux objets</a:t>
              </a:r>
              <a:r>
                <a:rPr kumimoji="0" lang="fr-FR" altLang="fr-FR" sz="2400" b="0" i="0" u="none" strike="noStrike" cap="none" normalizeH="0" baseline="0" dirty="0">
                  <a:ln>
                    <a:noFill/>
                  </a:ln>
                  <a:solidFill>
                    <a:schemeClr val="tx1"/>
                  </a:solidFill>
                  <a:effectLst/>
                </a:rPr>
                <a:t> </a:t>
              </a:r>
            </a:p>
          </p:txBody>
        </p:sp>
        <p:pic>
          <p:nvPicPr>
            <p:cNvPr id="38" name="Image 14">
              <a:extLst>
                <a:ext uri="{FF2B5EF4-FFF2-40B4-BE49-F238E27FC236}">
                  <a16:creationId xmlns:a16="http://schemas.microsoft.com/office/drawing/2014/main" id="{A61C9BF8-CB19-4FD8-88FA-AAA3E2EA70F8}"/>
                </a:ext>
              </a:extLst>
            </p:cNvPr>
            <p:cNvPicPr>
              <a:picLocks noChangeAspect="1" noChangeArrowheads="1"/>
            </p:cNvPicPr>
            <p:nvPr/>
          </p:nvPicPr>
          <p:blipFill rotWithShape="1">
            <a:blip r:embed="rId9">
              <a:grayscl/>
              <a:extLst>
                <a:ext uri="{28A0092B-C50C-407E-A947-70E740481C1C}">
                  <a14:useLocalDpi xmlns:a14="http://schemas.microsoft.com/office/drawing/2010/main" val="0"/>
                </a:ext>
              </a:extLst>
            </a:blip>
            <a:srcRect l="2986" r="4943" b="19040"/>
            <a:stretch/>
          </p:blipFill>
          <p:spPr bwMode="auto">
            <a:xfrm>
              <a:off x="13078905" y="20369658"/>
              <a:ext cx="8164303" cy="4978814"/>
            </a:xfrm>
            <a:prstGeom prst="rect">
              <a:avLst/>
            </a:prstGeom>
            <a:solidFill>
              <a:srgbClr val="FFFFFF"/>
            </a:solidFill>
            <a:ln>
              <a:solidFill>
                <a:schemeClr val="tx1"/>
              </a:solidFill>
            </a:ln>
          </p:spPr>
        </p:pic>
        <p:sp>
          <p:nvSpPr>
            <p:cNvPr id="39" name="ZoneTexte 38">
              <a:extLst>
                <a:ext uri="{FF2B5EF4-FFF2-40B4-BE49-F238E27FC236}">
                  <a16:creationId xmlns:a16="http://schemas.microsoft.com/office/drawing/2014/main" id="{AE720D4C-A588-4FF0-A324-7597FFFD83F8}"/>
                </a:ext>
              </a:extLst>
            </p:cNvPr>
            <p:cNvSpPr txBox="1"/>
            <p:nvPr/>
          </p:nvSpPr>
          <p:spPr>
            <a:xfrm>
              <a:off x="13039640" y="25378475"/>
              <a:ext cx="8063250" cy="116950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2E3743"/>
                  </a:solidFill>
                  <a:effectLst/>
                  <a:ea typeface="Calibri" panose="020F0502020204030204" pitchFamily="34" charset="0"/>
                  <a:cs typeface="Arial" panose="020B0604020202020204" pitchFamily="34" charset="0"/>
                </a:rPr>
                <a:t>Spectre RAMAN d’un prélèvement réalisé sur Harpocrate</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2400" b="1" dirty="0">
                  <a:solidFill>
                    <a:srgbClr val="2E3743"/>
                  </a:solidFill>
                  <a:ea typeface="Calibri" panose="020F0502020204030204" pitchFamily="34" charset="0"/>
                  <a:cs typeface="Arial" panose="020B0604020202020204" pitchFamily="34" charset="0"/>
                </a:rPr>
                <a:t>514 nm, puissance 1,5mW, plage d’analyse 100-1400cm</a:t>
              </a:r>
              <a:r>
                <a:rPr lang="fr-FR" altLang="fr-FR" sz="2400" b="1" baseline="30000" dirty="0">
                  <a:solidFill>
                    <a:srgbClr val="2E3743"/>
                  </a:solidFill>
                  <a:ea typeface="Calibri" panose="020F0502020204030204" pitchFamily="34" charset="0"/>
                  <a:cs typeface="Arial" panose="020B0604020202020204" pitchFamily="34" charset="0"/>
                </a:rPr>
                <a:t>-1</a:t>
              </a:r>
              <a:r>
                <a:rPr kumimoji="0" lang="fr-FR" altLang="fr-FR" sz="2400" b="1" i="0" u="none" strike="noStrike" cap="none" normalizeH="0" baseline="0" dirty="0">
                  <a:ln>
                    <a:noFill/>
                  </a:ln>
                  <a:solidFill>
                    <a:srgbClr val="2E3743"/>
                  </a:solidFill>
                  <a:effectLst/>
                  <a:ea typeface="Calibri" panose="020F0502020204030204" pitchFamily="34" charset="0"/>
                  <a:cs typeface="Arial" panose="020B0604020202020204" pitchFamily="34" charset="0"/>
                </a:rPr>
                <a:t> Identification de la chalconatronite selon </a:t>
              </a:r>
              <a:r>
                <a:rPr lang="fr-FR" sz="2400" b="1" dirty="0">
                  <a:solidFill>
                    <a:srgbClr val="2E3743"/>
                  </a:solidFill>
                  <a:effectLst/>
                  <a:ea typeface="Times New Roman" panose="02020603050405020304" pitchFamily="18" charset="0"/>
                </a:rPr>
                <a:t>Fischer et al. 2019</a:t>
              </a:r>
              <a:endParaRPr kumimoji="0" lang="fr-FR" altLang="fr-FR" sz="2400" b="0" i="0" u="none" strike="noStrike" cap="none" normalizeH="0" baseline="0" dirty="0">
                <a:ln>
                  <a:noFill/>
                </a:ln>
                <a:solidFill>
                  <a:schemeClr val="tx1"/>
                </a:solidFill>
                <a:effectLst/>
              </a:endParaRPr>
            </a:p>
          </p:txBody>
        </p:sp>
        <p:sp>
          <p:nvSpPr>
            <p:cNvPr id="42" name="ZoneTexte 41">
              <a:extLst>
                <a:ext uri="{FF2B5EF4-FFF2-40B4-BE49-F238E27FC236}">
                  <a16:creationId xmlns:a16="http://schemas.microsoft.com/office/drawing/2014/main" id="{F322D03E-2E4E-457C-816C-C3E85148608B}"/>
                </a:ext>
              </a:extLst>
            </p:cNvPr>
            <p:cNvSpPr txBox="1"/>
            <p:nvPr/>
          </p:nvSpPr>
          <p:spPr>
            <a:xfrm>
              <a:off x="2449588" y="26333691"/>
              <a:ext cx="8176709" cy="449809"/>
            </a:xfrm>
            <a:prstGeom prst="rect">
              <a:avLst/>
            </a:prstGeom>
            <a:noFill/>
          </p:spPr>
          <p:txBody>
            <a:bodyPr wrap="square">
              <a:spAutoFit/>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2400" b="1" i="0" u="none" strike="noStrike" cap="none" normalizeH="0" baseline="0">
                  <a:ln>
                    <a:noFill/>
                  </a:ln>
                  <a:solidFill>
                    <a:srgbClr val="2E3743"/>
                  </a:solidFill>
                  <a:effectLst/>
                  <a:ea typeface="Calibri" panose="020F0502020204030204" pitchFamily="34" charset="0"/>
                  <a:cs typeface="Arial" panose="020B0604020202020204" pitchFamily="34" charset="0"/>
                </a:defRPr>
              </a:lvl1pPr>
            </a:lstStyle>
            <a:p>
              <a:r>
                <a:rPr lang="fr-FR" altLang="fr-FR" dirty="0"/>
                <a:t>Test de synthèse de la chalconatronite selon </a:t>
              </a:r>
              <a:r>
                <a:rPr lang="fr-FR" dirty="0"/>
                <a:t>Pollard et al. (1990)</a:t>
              </a:r>
              <a:r>
                <a:rPr lang="fr-FR" altLang="fr-FR" dirty="0"/>
                <a:t> </a:t>
              </a:r>
            </a:p>
          </p:txBody>
        </p:sp>
        <p:grpSp>
          <p:nvGrpSpPr>
            <p:cNvPr id="43" name="Groupe 42">
              <a:extLst>
                <a:ext uri="{FF2B5EF4-FFF2-40B4-BE49-F238E27FC236}">
                  <a16:creationId xmlns:a16="http://schemas.microsoft.com/office/drawing/2014/main" id="{E958D255-FC90-40C7-9D20-2B75E710E3BE}"/>
                </a:ext>
              </a:extLst>
            </p:cNvPr>
            <p:cNvGrpSpPr/>
            <p:nvPr/>
          </p:nvGrpSpPr>
          <p:grpSpPr>
            <a:xfrm>
              <a:off x="743168" y="12603611"/>
              <a:ext cx="20804943" cy="1583748"/>
              <a:chOff x="434719" y="7089847"/>
              <a:chExt cx="43041730" cy="291120"/>
            </a:xfrm>
          </p:grpSpPr>
          <p:sp>
            <p:nvSpPr>
              <p:cNvPr id="46" name="Rectangle : coins arrondis 45">
                <a:extLst>
                  <a:ext uri="{FF2B5EF4-FFF2-40B4-BE49-F238E27FC236}">
                    <a16:creationId xmlns:a16="http://schemas.microsoft.com/office/drawing/2014/main" id="{1FCFF660-9860-4F19-9FEE-37DEF0540E64}"/>
                  </a:ext>
                </a:extLst>
              </p:cNvPr>
              <p:cNvSpPr/>
              <p:nvPr/>
            </p:nvSpPr>
            <p:spPr>
              <a:xfrm>
                <a:off x="434719" y="7089847"/>
                <a:ext cx="43041730" cy="29112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03351B4E-D0C1-444F-B202-0D31B9486EEE}"/>
                  </a:ext>
                </a:extLst>
              </p:cNvPr>
              <p:cNvSpPr txBox="1"/>
              <p:nvPr/>
            </p:nvSpPr>
            <p:spPr>
              <a:xfrm>
                <a:off x="3368488" y="7155840"/>
                <a:ext cx="36086086" cy="152751"/>
              </a:xfrm>
              <a:prstGeom prst="rect">
                <a:avLst/>
              </a:prstGeom>
              <a:noFill/>
            </p:spPr>
            <p:txBody>
              <a:bodyPr wrap="square" rtlCol="0">
                <a:spAutoFit/>
              </a:bodyPr>
              <a:lstStyle/>
              <a:p>
                <a:pPr algn="ctr"/>
                <a:r>
                  <a:rPr lang="fr-FR" sz="4800" b="1" dirty="0">
                    <a:solidFill>
                      <a:schemeClr val="bg1"/>
                    </a:solidFill>
                  </a:rPr>
                  <a:t>Recherche expérimentale</a:t>
                </a:r>
              </a:p>
            </p:txBody>
          </p:sp>
        </p:grpSp>
      </p:grpSp>
      <p:sp>
        <p:nvSpPr>
          <p:cNvPr id="51" name="Rectangle : coins arrondis 50">
            <a:extLst>
              <a:ext uri="{FF2B5EF4-FFF2-40B4-BE49-F238E27FC236}">
                <a16:creationId xmlns:a16="http://schemas.microsoft.com/office/drawing/2014/main" id="{1787A3B7-8DA8-4264-85DE-264EBFAD5DDC}"/>
              </a:ext>
            </a:extLst>
          </p:cNvPr>
          <p:cNvSpPr/>
          <p:nvPr/>
        </p:nvSpPr>
        <p:spPr>
          <a:xfrm>
            <a:off x="11279264" y="6610982"/>
            <a:ext cx="19617840" cy="124514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Image 56" descr="Une image contenant poisson, fond marin&#10;&#10;Description générée automatiquement">
            <a:extLst>
              <a:ext uri="{FF2B5EF4-FFF2-40B4-BE49-F238E27FC236}">
                <a16:creationId xmlns:a16="http://schemas.microsoft.com/office/drawing/2014/main" id="{FC3D1A15-C472-4EFB-ADF7-F4990FB736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252" y="4921366"/>
            <a:ext cx="4320420" cy="44277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4" name="Graphique 33" descr="Loupe avec un remplissage uni">
            <a:extLst>
              <a:ext uri="{FF2B5EF4-FFF2-40B4-BE49-F238E27FC236}">
                <a16:creationId xmlns:a16="http://schemas.microsoft.com/office/drawing/2014/main" id="{030C248E-50A5-417F-81BC-C78D126250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037016">
            <a:off x="-240922" y="12469425"/>
            <a:ext cx="4431883" cy="4344257"/>
          </a:xfrm>
          <a:prstGeom prst="rect">
            <a:avLst/>
          </a:prstGeom>
        </p:spPr>
      </p:pic>
      <p:graphicFrame>
        <p:nvGraphicFramePr>
          <p:cNvPr id="60" name="Tableau 60">
            <a:extLst>
              <a:ext uri="{FF2B5EF4-FFF2-40B4-BE49-F238E27FC236}">
                <a16:creationId xmlns:a16="http://schemas.microsoft.com/office/drawing/2014/main" id="{FEAC66E8-9229-41F3-AAF3-CCDB86D146C2}"/>
              </a:ext>
            </a:extLst>
          </p:cNvPr>
          <p:cNvGraphicFramePr>
            <a:graphicFrameLocks noGrp="1"/>
          </p:cNvGraphicFramePr>
          <p:nvPr>
            <p:extLst>
              <p:ext uri="{D42A27DB-BD31-4B8C-83A1-F6EECF244321}">
                <p14:modId xmlns:p14="http://schemas.microsoft.com/office/powerpoint/2010/main" val="1975041316"/>
              </p:ext>
            </p:extLst>
          </p:nvPr>
        </p:nvGraphicFramePr>
        <p:xfrm>
          <a:off x="11318636" y="6708392"/>
          <a:ext cx="19618406" cy="5859647"/>
        </p:xfrm>
        <a:graphic>
          <a:graphicData uri="http://schemas.openxmlformats.org/drawingml/2006/table">
            <a:tbl>
              <a:tblPr bandRow="1">
                <a:tableStyleId>{5C22544A-7EE6-4342-B048-85BDC9FD1C3A}</a:tableStyleId>
              </a:tblPr>
              <a:tblGrid>
                <a:gridCol w="9809203">
                  <a:extLst>
                    <a:ext uri="{9D8B030D-6E8A-4147-A177-3AD203B41FA5}">
                      <a16:colId xmlns:a16="http://schemas.microsoft.com/office/drawing/2014/main" val="3948471331"/>
                    </a:ext>
                  </a:extLst>
                </a:gridCol>
                <a:gridCol w="9809203">
                  <a:extLst>
                    <a:ext uri="{9D8B030D-6E8A-4147-A177-3AD203B41FA5}">
                      <a16:colId xmlns:a16="http://schemas.microsoft.com/office/drawing/2014/main" val="1589750275"/>
                    </a:ext>
                  </a:extLst>
                </a:gridCol>
              </a:tblGrid>
              <a:tr h="1177827">
                <a:tc>
                  <a:txBody>
                    <a:bodyPr/>
                    <a:lstStyle/>
                    <a:p>
                      <a:pPr algn="ctr"/>
                      <a:r>
                        <a:rPr lang="fr-FR" sz="4800" b="1" dirty="0">
                          <a:solidFill>
                            <a:schemeClr val="bg1"/>
                          </a:solidFill>
                        </a:rPr>
                        <a:t>Contraintes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800" b="1" dirty="0">
                          <a:solidFill>
                            <a:schemeClr val="bg1"/>
                          </a:solidFill>
                        </a:rPr>
                        <a:t>Problématiques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6692375"/>
                  </a:ext>
                </a:extLst>
              </a:tr>
              <a:tr h="1450628">
                <a:tc>
                  <a:txBody>
                    <a:bodyPr/>
                    <a:lstStyle/>
                    <a:p>
                      <a:pPr marL="0" marR="0" lvl="0" indent="0" algn="l" defTabSz="4032047" rtl="0" eaLnBrk="1" fontAlgn="auto" latinLnBrk="0" hangingPunct="1">
                        <a:lnSpc>
                          <a:spcPct val="100000"/>
                        </a:lnSpc>
                        <a:spcBef>
                          <a:spcPts val="0"/>
                        </a:spcBef>
                        <a:spcAft>
                          <a:spcPts val="0"/>
                        </a:spcAft>
                        <a:buClrTx/>
                        <a:buSzTx/>
                        <a:buFontTx/>
                        <a:buNone/>
                        <a:tabLst/>
                        <a:defRPr/>
                      </a:pPr>
                      <a:r>
                        <a:rPr lang="fr-FR" sz="3000" dirty="0"/>
                        <a:t>Exposition dans une vitrine de grandes dimensions avec des œuvres en matériaux organiques</a:t>
                      </a:r>
                    </a:p>
                    <a:p>
                      <a:endParaRPr lang="fr-FR" sz="3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032047" rtl="0" eaLnBrk="1" fontAlgn="auto" latinLnBrk="0" hangingPunct="1">
                        <a:lnSpc>
                          <a:spcPct val="100000"/>
                        </a:lnSpc>
                        <a:spcBef>
                          <a:spcPts val="0"/>
                        </a:spcBef>
                        <a:spcAft>
                          <a:spcPts val="0"/>
                        </a:spcAft>
                        <a:buClrTx/>
                        <a:buSzTx/>
                        <a:buFontTx/>
                        <a:buNone/>
                        <a:tabLst/>
                        <a:defRPr/>
                      </a:pPr>
                      <a:r>
                        <a:rPr lang="fr-FR" sz="3000" dirty="0"/>
                        <a:t>Conservation préventive : faire face à une humidité relative élevée</a:t>
                      </a:r>
                    </a:p>
                    <a:p>
                      <a:endParaRPr lang="fr-FR" sz="3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4441234"/>
                  </a:ext>
                </a:extLst>
              </a:tr>
              <a:tr h="997307">
                <a:tc>
                  <a:txBody>
                    <a:bodyPr/>
                    <a:lstStyle/>
                    <a:p>
                      <a:pPr marL="0" marR="0" lvl="0" indent="0" algn="l" defTabSz="4032047" rtl="0" eaLnBrk="1" fontAlgn="auto" latinLnBrk="0" hangingPunct="1">
                        <a:lnSpc>
                          <a:spcPct val="100000"/>
                        </a:lnSpc>
                        <a:spcBef>
                          <a:spcPts val="0"/>
                        </a:spcBef>
                        <a:spcAft>
                          <a:spcPts val="0"/>
                        </a:spcAft>
                        <a:buClrTx/>
                        <a:buSzTx/>
                        <a:buFontTx/>
                        <a:buNone/>
                        <a:tabLst/>
                        <a:defRPr/>
                      </a:pPr>
                      <a:r>
                        <a:rPr lang="fr-FR" sz="3000" dirty="0"/>
                        <a:t>Nature de la patine ?</a:t>
                      </a:r>
                    </a:p>
                    <a:p>
                      <a:endParaRPr lang="fr-FR" sz="3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032047" rtl="0" eaLnBrk="1" fontAlgn="auto" latinLnBrk="0" hangingPunct="1">
                        <a:lnSpc>
                          <a:spcPct val="100000"/>
                        </a:lnSpc>
                        <a:spcBef>
                          <a:spcPts val="0"/>
                        </a:spcBef>
                        <a:spcAft>
                          <a:spcPts val="0"/>
                        </a:spcAft>
                        <a:buClrTx/>
                        <a:buSzTx/>
                        <a:buFontTx/>
                        <a:buNone/>
                        <a:tabLst/>
                        <a:defRPr/>
                      </a:pPr>
                      <a:r>
                        <a:rPr lang="fr-FR" sz="3000" dirty="0"/>
                        <a:t>Déontologie : conservation de la patine</a:t>
                      </a:r>
                    </a:p>
                    <a:p>
                      <a:endParaRPr lang="fr-FR" sz="3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2767550"/>
                  </a:ext>
                </a:extLst>
              </a:tr>
              <a:tr h="1007955">
                <a:tc>
                  <a:txBody>
                    <a:bodyPr/>
                    <a:lstStyle/>
                    <a:p>
                      <a:r>
                        <a:rPr lang="fr-FR" sz="3000" dirty="0"/>
                        <a:t>Exposition avec d’autres statuettes traitées : homogénéité de brillance</a:t>
                      </a:r>
                    </a:p>
                    <a:p>
                      <a:endParaRPr lang="fr-FR" sz="3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3000" dirty="0"/>
                        <a:t>Esthétique : application d’une protection légère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272352"/>
                  </a:ext>
                </a:extLst>
              </a:tr>
              <a:tr h="749900">
                <a:tc>
                  <a:txBody>
                    <a:bodyPr/>
                    <a:lstStyle/>
                    <a:p>
                      <a:r>
                        <a:rPr lang="fr-FR" sz="3000" dirty="0"/>
                        <a:t>Nature et mécanisme de la corrosion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fr-FR" sz="3000" dirty="0"/>
                        <a:t>Efficacité : protection par extraction possible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3293445"/>
                  </a:ext>
                </a:extLst>
              </a:tr>
            </a:tbl>
          </a:graphicData>
        </a:graphic>
      </p:graphicFrame>
      <p:sp>
        <p:nvSpPr>
          <p:cNvPr id="65" name="Flèche : droite 64">
            <a:extLst>
              <a:ext uri="{FF2B5EF4-FFF2-40B4-BE49-F238E27FC236}">
                <a16:creationId xmlns:a16="http://schemas.microsoft.com/office/drawing/2014/main" id="{C391770E-4CE7-4684-AFAE-2CCC6F9DE655}"/>
              </a:ext>
            </a:extLst>
          </p:cNvPr>
          <p:cNvSpPr/>
          <p:nvPr/>
        </p:nvSpPr>
        <p:spPr>
          <a:xfrm>
            <a:off x="20299449" y="6894469"/>
            <a:ext cx="1469076" cy="78154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1A230A96-F03C-4C33-BFEE-22D2A4483CE4}"/>
              </a:ext>
            </a:extLst>
          </p:cNvPr>
          <p:cNvSpPr/>
          <p:nvPr/>
        </p:nvSpPr>
        <p:spPr>
          <a:xfrm>
            <a:off x="31145468" y="7140623"/>
            <a:ext cx="10221040" cy="5474271"/>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7584CA40-BE0E-45C0-814C-08DA9BF16F85}"/>
              </a:ext>
            </a:extLst>
          </p:cNvPr>
          <p:cNvSpPr txBox="1"/>
          <p:nvPr/>
        </p:nvSpPr>
        <p:spPr>
          <a:xfrm>
            <a:off x="31404344" y="8118910"/>
            <a:ext cx="9962163" cy="4029821"/>
          </a:xfrm>
          <a:prstGeom prst="rect">
            <a:avLst/>
          </a:prstGeom>
          <a:noFill/>
        </p:spPr>
        <p:txBody>
          <a:bodyPr wrap="square" rtlCol="0">
            <a:spAutoFit/>
          </a:bodyPr>
          <a:lstStyle/>
          <a:p>
            <a:pPr algn="just">
              <a:lnSpc>
                <a:spcPct val="107000"/>
              </a:lnSpc>
              <a:spcAft>
                <a:spcPts val="800"/>
              </a:spcAft>
            </a:pPr>
            <a:r>
              <a:rPr lang="fr-FR" sz="3000" dirty="0">
                <a:effectLst/>
                <a:latin typeface="Calibri" panose="020F0502020204030204" pitchFamily="34" charset="0"/>
                <a:ea typeface="Calibri" panose="020F0502020204030204" pitchFamily="34" charset="0"/>
                <a:cs typeface="Times New Roman" panose="02020603050405020304" pitchFamily="18" charset="0"/>
              </a:rPr>
              <a:t>L’application d’un vernis épais et la gestion atmosphérique n’étant pas possibles, le protocole de traitement doit :</a:t>
            </a:r>
          </a:p>
          <a:p>
            <a:pPr algn="just">
              <a:lnSpc>
                <a:spcPct val="107000"/>
              </a:lnSpc>
              <a:spcAft>
                <a:spcPts val="800"/>
              </a:spcAft>
            </a:pP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fr-FR" sz="3000" dirty="0">
                <a:latin typeface="Calibri" panose="020F0502020204030204" pitchFamily="34" charset="0"/>
                <a:cs typeface="Times New Roman" panose="02020603050405020304" pitchFamily="18" charset="0"/>
              </a:rPr>
              <a:t>Assurer la conservation des œuvres par extraction des sels</a:t>
            </a:r>
          </a:p>
          <a:p>
            <a:pPr marL="457200" indent="-457200" algn="just">
              <a:lnSpc>
                <a:spcPct val="107000"/>
              </a:lnSpc>
              <a:spcAft>
                <a:spcPts val="800"/>
              </a:spcAft>
              <a:buFont typeface="Arial" panose="020B0604020202020204" pitchFamily="34" charset="0"/>
              <a:buChar char="•"/>
            </a:pPr>
            <a:r>
              <a:rPr lang="fr-FR" sz="3000" dirty="0">
                <a:latin typeface="Calibri" panose="020F0502020204030204" pitchFamily="34" charset="0"/>
                <a:cs typeface="Times New Roman" panose="02020603050405020304" pitchFamily="18" charset="0"/>
              </a:rPr>
              <a:t>Conserver l’aspect des artefacts (patine)</a:t>
            </a:r>
          </a:p>
          <a:p>
            <a:pPr marL="457200" indent="-457200" algn="just">
              <a:lnSpc>
                <a:spcPct val="107000"/>
              </a:lnSpc>
              <a:spcAft>
                <a:spcPts val="800"/>
              </a:spcAft>
              <a:buFont typeface="Arial" panose="020B0604020202020204" pitchFamily="34" charset="0"/>
              <a:buChar char="•"/>
            </a:pPr>
            <a:r>
              <a:rPr lang="fr-FR" sz="3000" dirty="0">
                <a:latin typeface="Calibri" panose="020F0502020204030204" pitchFamily="34" charset="0"/>
                <a:cs typeface="Times New Roman" panose="02020603050405020304" pitchFamily="18" charset="0"/>
              </a:rPr>
              <a:t>Permettre une exposition à haute humidité relative</a:t>
            </a:r>
          </a:p>
          <a:p>
            <a:pPr marL="457200" indent="-457200" algn="just">
              <a:lnSpc>
                <a:spcPct val="107000"/>
              </a:lnSpc>
              <a:spcAft>
                <a:spcPts val="800"/>
              </a:spcAft>
              <a:buFont typeface="Arial" panose="020B0604020202020204" pitchFamily="34" charset="0"/>
              <a:buChar char="•"/>
            </a:pPr>
            <a:r>
              <a:rPr lang="en-GB" sz="3000" dirty="0" err="1">
                <a:latin typeface="Times" panose="02020603050405020304" pitchFamily="18" charset="0"/>
                <a:cs typeface="Times" panose="02020603050405020304" pitchFamily="18" charset="0"/>
              </a:rPr>
              <a:t>Permettre</a:t>
            </a:r>
            <a:r>
              <a:rPr lang="en-GB" sz="3000" dirty="0">
                <a:latin typeface="Times" panose="02020603050405020304" pitchFamily="18" charset="0"/>
                <a:cs typeface="Times" panose="02020603050405020304" pitchFamily="18" charset="0"/>
              </a:rPr>
              <a:t> </a:t>
            </a:r>
            <a:r>
              <a:rPr lang="en-GB" sz="3000" dirty="0" err="1">
                <a:latin typeface="Times" panose="02020603050405020304" pitchFamily="18" charset="0"/>
                <a:cs typeface="Times" panose="02020603050405020304" pitchFamily="18" charset="0"/>
              </a:rPr>
              <a:t>l’application</a:t>
            </a:r>
            <a:r>
              <a:rPr lang="en-GB" sz="3000" dirty="0">
                <a:latin typeface="Times" panose="02020603050405020304" pitchFamily="18" charset="0"/>
                <a:cs typeface="Times" panose="02020603050405020304" pitchFamily="18" charset="0"/>
              </a:rPr>
              <a:t> </a:t>
            </a:r>
            <a:r>
              <a:rPr lang="en-GB" sz="3000" dirty="0" err="1">
                <a:latin typeface="Times" panose="02020603050405020304" pitchFamily="18" charset="0"/>
                <a:cs typeface="Times" panose="02020603050405020304" pitchFamily="18" charset="0"/>
              </a:rPr>
              <a:t>d’une</a:t>
            </a:r>
            <a:r>
              <a:rPr lang="en-GB" sz="3000" dirty="0">
                <a:latin typeface="Times" panose="02020603050405020304" pitchFamily="18" charset="0"/>
                <a:cs typeface="Times" panose="02020603050405020304" pitchFamily="18" charset="0"/>
              </a:rPr>
              <a:t> protection fine</a:t>
            </a:r>
          </a:p>
        </p:txBody>
      </p:sp>
      <p:sp>
        <p:nvSpPr>
          <p:cNvPr id="68" name="Rectangle : coins arrondis 67">
            <a:extLst>
              <a:ext uri="{FF2B5EF4-FFF2-40B4-BE49-F238E27FC236}">
                <a16:creationId xmlns:a16="http://schemas.microsoft.com/office/drawing/2014/main" id="{B7506F09-38F2-48B0-9EE2-51B23BE24B8D}"/>
              </a:ext>
            </a:extLst>
          </p:cNvPr>
          <p:cNvSpPr/>
          <p:nvPr/>
        </p:nvSpPr>
        <p:spPr>
          <a:xfrm>
            <a:off x="31145468" y="6655744"/>
            <a:ext cx="10221901" cy="1207353"/>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extLst>
              <a:ext uri="{FF2B5EF4-FFF2-40B4-BE49-F238E27FC236}">
                <a16:creationId xmlns:a16="http://schemas.microsoft.com/office/drawing/2014/main" id="{B2C40787-343C-41D5-A31D-0B34F1500256}"/>
              </a:ext>
            </a:extLst>
          </p:cNvPr>
          <p:cNvSpPr txBox="1"/>
          <p:nvPr/>
        </p:nvSpPr>
        <p:spPr>
          <a:xfrm>
            <a:off x="32885122" y="6858787"/>
            <a:ext cx="7333907" cy="830997"/>
          </a:xfrm>
          <a:prstGeom prst="rect">
            <a:avLst/>
          </a:prstGeom>
          <a:noFill/>
        </p:spPr>
        <p:txBody>
          <a:bodyPr wrap="square" rtlCol="0">
            <a:spAutoFit/>
          </a:bodyPr>
          <a:lstStyle/>
          <a:p>
            <a:pPr algn="ctr"/>
            <a:r>
              <a:rPr lang="fr-FR" sz="4800" b="1" dirty="0">
                <a:solidFill>
                  <a:schemeClr val="bg1"/>
                </a:solidFill>
              </a:rPr>
              <a:t>Critères techniques</a:t>
            </a:r>
          </a:p>
        </p:txBody>
      </p:sp>
      <p:sp>
        <p:nvSpPr>
          <p:cNvPr id="22" name="ZoneTexte 21">
            <a:extLst>
              <a:ext uri="{FF2B5EF4-FFF2-40B4-BE49-F238E27FC236}">
                <a16:creationId xmlns:a16="http://schemas.microsoft.com/office/drawing/2014/main" id="{19E4B16D-CC2D-4918-B933-B9DC1772EAC7}"/>
              </a:ext>
            </a:extLst>
          </p:cNvPr>
          <p:cNvSpPr txBox="1"/>
          <p:nvPr/>
        </p:nvSpPr>
        <p:spPr>
          <a:xfrm>
            <a:off x="1295585" y="8118910"/>
            <a:ext cx="9628861" cy="4430187"/>
          </a:xfrm>
          <a:prstGeom prst="rect">
            <a:avLst/>
          </a:prstGeom>
          <a:noFill/>
        </p:spPr>
        <p:txBody>
          <a:bodyPr wrap="square" rtlCol="0">
            <a:spAutoFit/>
          </a:bodyPr>
          <a:lstStyle/>
          <a:p>
            <a:pPr algn="just">
              <a:lnSpc>
                <a:spcPct val="107000"/>
              </a:lnSpc>
              <a:spcAft>
                <a:spcPts val="800"/>
              </a:spcAft>
            </a:pPr>
            <a:r>
              <a:rPr lang="fr-FR" sz="3000" dirty="0">
                <a:effectLst/>
                <a:latin typeface="Calibri" panose="020F0502020204030204" pitchFamily="34" charset="0"/>
                <a:ea typeface="Calibri" panose="020F0502020204030204" pitchFamily="34" charset="0"/>
                <a:cs typeface="Times New Roman" panose="02020603050405020304" pitchFamily="18" charset="0"/>
              </a:rPr>
              <a:t>3 objets des collections Égyptiennes touchés : manche de sistre,  statuette d’Harpocrate, statuette d’Isis.</a:t>
            </a:r>
          </a:p>
          <a:p>
            <a:pPr algn="just">
              <a:lnSpc>
                <a:spcPct val="107000"/>
              </a:lnSpc>
              <a:spcAft>
                <a:spcPts val="800"/>
              </a:spcAft>
            </a:pP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000" dirty="0">
                <a:latin typeface="Calibri" panose="020F0502020204030204" pitchFamily="34" charset="0"/>
                <a:cs typeface="Times New Roman" panose="02020603050405020304" pitchFamily="18" charset="0"/>
              </a:rPr>
              <a:t>Corrosion cyclique : produits vert-bleu poudreux.</a:t>
            </a:r>
          </a:p>
          <a:p>
            <a:pPr algn="just">
              <a:lnSpc>
                <a:spcPct val="107000"/>
              </a:lnSpc>
              <a:spcAft>
                <a:spcPts val="800"/>
              </a:spcAft>
            </a:pPr>
            <a:endParaRPr lang="fr-FR" sz="3000" dirty="0">
              <a:latin typeface="Calibri" panose="020F0502020204030204" pitchFamily="34" charset="0"/>
              <a:cs typeface="Times New Roman" panose="02020603050405020304" pitchFamily="18" charset="0"/>
            </a:endParaRPr>
          </a:p>
          <a:p>
            <a:pPr algn="just">
              <a:lnSpc>
                <a:spcPct val="107000"/>
              </a:lnSpc>
              <a:spcAft>
                <a:spcPts val="800"/>
              </a:spcAft>
            </a:pPr>
            <a:r>
              <a:rPr lang="fr-FR" sz="3000" dirty="0">
                <a:latin typeface="Calibri" panose="020F0502020204030204" pitchFamily="34" charset="0"/>
                <a:cs typeface="Times New Roman" panose="02020603050405020304" pitchFamily="18" charset="0"/>
              </a:rPr>
              <a:t>Traitements effectués : retrait mécanique de la corrosion + protection par isolation de la surface avec un vernis acrylique (</a:t>
            </a:r>
            <a:r>
              <a:rPr lang="fr-FR" sz="3000" dirty="0" err="1">
                <a:latin typeface="Calibri" panose="020F0502020204030204" pitchFamily="34" charset="0"/>
                <a:cs typeface="Times New Roman" panose="02020603050405020304" pitchFamily="18" charset="0"/>
              </a:rPr>
              <a:t>Paraloid</a:t>
            </a:r>
            <a:r>
              <a:rPr lang="fr-FR" sz="3000" dirty="0">
                <a:latin typeface="Calibri" panose="020F0502020204030204" pitchFamily="34" charset="0"/>
                <a:cs typeface="Times New Roman" panose="02020603050405020304" pitchFamily="18" charset="0"/>
              </a:rPr>
              <a:t>® B72) à 5% dans l’acétone</a:t>
            </a:r>
            <a:endParaRPr lang="en-GB" sz="3000" dirty="0">
              <a:latin typeface="Times" panose="02020603050405020304" pitchFamily="18" charset="0"/>
              <a:cs typeface="Times" panose="02020603050405020304" pitchFamily="18" charset="0"/>
            </a:endParaRPr>
          </a:p>
        </p:txBody>
      </p:sp>
      <p:sp>
        <p:nvSpPr>
          <p:cNvPr id="16" name="ZoneTexte 15">
            <a:extLst>
              <a:ext uri="{FF2B5EF4-FFF2-40B4-BE49-F238E27FC236}">
                <a16:creationId xmlns:a16="http://schemas.microsoft.com/office/drawing/2014/main" id="{AC5FBEA3-9BC1-4C16-BB8C-3DD41A4AB43B}"/>
              </a:ext>
            </a:extLst>
          </p:cNvPr>
          <p:cNvSpPr txBox="1"/>
          <p:nvPr/>
        </p:nvSpPr>
        <p:spPr>
          <a:xfrm>
            <a:off x="1190339" y="3777141"/>
            <a:ext cx="40066334" cy="1477328"/>
          </a:xfrm>
          <a:prstGeom prst="rect">
            <a:avLst/>
          </a:prstGeom>
          <a:noFill/>
        </p:spPr>
        <p:txBody>
          <a:bodyPr wrap="square" rtlCol="0">
            <a:spAutoFit/>
          </a:bodyPr>
          <a:lstStyle/>
          <a:p>
            <a:pPr marL="0" indent="0">
              <a:spcBef>
                <a:spcPts val="0"/>
              </a:spcBef>
              <a:buNone/>
            </a:pPr>
            <a:r>
              <a:rPr lang="fr-FR" sz="3000" dirty="0"/>
              <a:t>Si la protection est souvent réduite à la seule notion de revêtement, elle peut couvrir bien des formes et doit prendre en compte plusieurs facteurs : stabilité de la matière, conditions atmosphériques, aspect esthétique, déontologie. C’est lorsque tous ces critères sont au vert que la protection est particulièrement efficace. Comment faire alors lorsque plusieurs de ces critères ne peuvent être réunis ? Et surtout, comment protéger des artefacts d’une corrosion mal connue ?</a:t>
            </a:r>
          </a:p>
          <a:p>
            <a:pPr marL="0" indent="0">
              <a:spcBef>
                <a:spcPts val="0"/>
              </a:spcBef>
              <a:buNone/>
            </a:pPr>
            <a:endParaRPr lang="fr-FR" sz="3000" dirty="0"/>
          </a:p>
        </p:txBody>
      </p:sp>
      <p:grpSp>
        <p:nvGrpSpPr>
          <p:cNvPr id="74" name="Groupe 73">
            <a:extLst>
              <a:ext uri="{FF2B5EF4-FFF2-40B4-BE49-F238E27FC236}">
                <a16:creationId xmlns:a16="http://schemas.microsoft.com/office/drawing/2014/main" id="{E3CB840B-8E33-44C2-80F6-C1E205F079A5}"/>
              </a:ext>
            </a:extLst>
          </p:cNvPr>
          <p:cNvGrpSpPr/>
          <p:nvPr/>
        </p:nvGrpSpPr>
        <p:grpSpPr>
          <a:xfrm>
            <a:off x="22616343" y="12880628"/>
            <a:ext cx="18748909" cy="6392782"/>
            <a:chOff x="23295423" y="13801822"/>
            <a:chExt cx="9710960" cy="6959017"/>
          </a:xfrm>
        </p:grpSpPr>
        <p:sp>
          <p:nvSpPr>
            <p:cNvPr id="70" name="Rectangle 69">
              <a:extLst>
                <a:ext uri="{FF2B5EF4-FFF2-40B4-BE49-F238E27FC236}">
                  <a16:creationId xmlns:a16="http://schemas.microsoft.com/office/drawing/2014/main" id="{AB3AB90B-AB86-424F-B35D-405CCCE397AB}"/>
                </a:ext>
              </a:extLst>
            </p:cNvPr>
            <p:cNvSpPr/>
            <p:nvPr/>
          </p:nvSpPr>
          <p:spPr>
            <a:xfrm>
              <a:off x="23295423" y="14286701"/>
              <a:ext cx="9710099" cy="647413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 coins arrondis 71">
              <a:extLst>
                <a:ext uri="{FF2B5EF4-FFF2-40B4-BE49-F238E27FC236}">
                  <a16:creationId xmlns:a16="http://schemas.microsoft.com/office/drawing/2014/main" id="{1B168153-A47F-49E4-AE97-CD5DDEEED08A}"/>
                </a:ext>
              </a:extLst>
            </p:cNvPr>
            <p:cNvSpPr/>
            <p:nvPr/>
          </p:nvSpPr>
          <p:spPr>
            <a:xfrm>
              <a:off x="23296284" y="13801822"/>
              <a:ext cx="9710099" cy="1137996"/>
            </a:xfrm>
            <a:prstGeom prst="roundRect">
              <a:avLst/>
            </a:prstGeom>
            <a:solidFill>
              <a:schemeClr val="accent6">
                <a:lumMod val="60000"/>
                <a:lumOff val="4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E1B5C278-654F-412B-827D-94F45BB9C6E7}"/>
                </a:ext>
              </a:extLst>
            </p:cNvPr>
            <p:cNvSpPr txBox="1"/>
            <p:nvPr/>
          </p:nvSpPr>
          <p:spPr>
            <a:xfrm>
              <a:off x="24524137" y="14004865"/>
              <a:ext cx="7333907" cy="646789"/>
            </a:xfrm>
            <a:prstGeom prst="rect">
              <a:avLst/>
            </a:prstGeom>
            <a:noFill/>
            <a:ln>
              <a:noFill/>
            </a:ln>
          </p:spPr>
          <p:txBody>
            <a:bodyPr wrap="square" rtlCol="0">
              <a:spAutoFit/>
            </a:bodyPr>
            <a:lstStyle/>
            <a:p>
              <a:pPr algn="ctr"/>
              <a:r>
                <a:rPr lang="fr-FR" sz="4800" b="1" dirty="0">
                  <a:solidFill>
                    <a:schemeClr val="bg1"/>
                  </a:solidFill>
                </a:rPr>
                <a:t>Résultats de la recherche expérimentale</a:t>
              </a:r>
            </a:p>
          </p:txBody>
        </p:sp>
      </p:grpSp>
      <p:grpSp>
        <p:nvGrpSpPr>
          <p:cNvPr id="75" name="Groupe 74">
            <a:extLst>
              <a:ext uri="{FF2B5EF4-FFF2-40B4-BE49-F238E27FC236}">
                <a16:creationId xmlns:a16="http://schemas.microsoft.com/office/drawing/2014/main" id="{FEDB8BF5-C08D-441D-9335-EE3D182051B6}"/>
              </a:ext>
            </a:extLst>
          </p:cNvPr>
          <p:cNvGrpSpPr/>
          <p:nvPr/>
        </p:nvGrpSpPr>
        <p:grpSpPr>
          <a:xfrm>
            <a:off x="22509426" y="19630826"/>
            <a:ext cx="18748909" cy="7828813"/>
            <a:chOff x="23295423" y="14281794"/>
            <a:chExt cx="9710960" cy="5479178"/>
          </a:xfrm>
        </p:grpSpPr>
        <p:sp>
          <p:nvSpPr>
            <p:cNvPr id="76" name="Rectangle 75">
              <a:extLst>
                <a:ext uri="{FF2B5EF4-FFF2-40B4-BE49-F238E27FC236}">
                  <a16:creationId xmlns:a16="http://schemas.microsoft.com/office/drawing/2014/main" id="{7AA36EE7-D036-446B-97DE-5829B946B30E}"/>
                </a:ext>
              </a:extLst>
            </p:cNvPr>
            <p:cNvSpPr/>
            <p:nvPr/>
          </p:nvSpPr>
          <p:spPr>
            <a:xfrm>
              <a:off x="23295423" y="15078857"/>
              <a:ext cx="9710099" cy="468211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Rectangle : coins arrondis 76">
              <a:extLst>
                <a:ext uri="{FF2B5EF4-FFF2-40B4-BE49-F238E27FC236}">
                  <a16:creationId xmlns:a16="http://schemas.microsoft.com/office/drawing/2014/main" id="{DD43C1DC-F91E-4D4F-94A8-2F217562ADB9}"/>
                </a:ext>
              </a:extLst>
            </p:cNvPr>
            <p:cNvSpPr/>
            <p:nvPr/>
          </p:nvSpPr>
          <p:spPr>
            <a:xfrm>
              <a:off x="23296284" y="14281794"/>
              <a:ext cx="9710099" cy="1045902"/>
            </a:xfrm>
            <a:prstGeom prst="roundRect">
              <a:avLst/>
            </a:prstGeom>
            <a:solidFill>
              <a:schemeClr val="accent6">
                <a:lumMod val="60000"/>
                <a:lumOff val="4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a:extLst>
                <a:ext uri="{FF2B5EF4-FFF2-40B4-BE49-F238E27FC236}">
                  <a16:creationId xmlns:a16="http://schemas.microsoft.com/office/drawing/2014/main" id="{4F141438-1D94-49A0-87DC-7DBDA3E9DFFB}"/>
                </a:ext>
              </a:extLst>
            </p:cNvPr>
            <p:cNvSpPr txBox="1"/>
            <p:nvPr/>
          </p:nvSpPr>
          <p:spPr>
            <a:xfrm>
              <a:off x="24524137" y="14484836"/>
              <a:ext cx="7333907" cy="673069"/>
            </a:xfrm>
            <a:prstGeom prst="rect">
              <a:avLst/>
            </a:prstGeom>
            <a:noFill/>
            <a:ln>
              <a:noFill/>
            </a:ln>
          </p:spPr>
          <p:txBody>
            <a:bodyPr wrap="square" rtlCol="0">
              <a:spAutoFit/>
            </a:bodyPr>
            <a:lstStyle/>
            <a:p>
              <a:pPr algn="ctr"/>
              <a:r>
                <a:rPr lang="fr-FR" sz="4800" b="1" dirty="0">
                  <a:solidFill>
                    <a:schemeClr val="bg1"/>
                  </a:solidFill>
                </a:rPr>
                <a:t>Conclusions et perspectives</a:t>
              </a:r>
            </a:p>
          </p:txBody>
        </p:sp>
      </p:grpSp>
      <p:sp>
        <p:nvSpPr>
          <p:cNvPr id="79" name="ZoneTexte 78">
            <a:extLst>
              <a:ext uri="{FF2B5EF4-FFF2-40B4-BE49-F238E27FC236}">
                <a16:creationId xmlns:a16="http://schemas.microsoft.com/office/drawing/2014/main" id="{BDA72D76-584E-4F68-931E-4652B1A28130}"/>
              </a:ext>
            </a:extLst>
          </p:cNvPr>
          <p:cNvSpPr txBox="1"/>
          <p:nvPr/>
        </p:nvSpPr>
        <p:spPr>
          <a:xfrm>
            <a:off x="22881112" y="27437996"/>
            <a:ext cx="18375561" cy="1754326"/>
          </a:xfrm>
          <a:prstGeom prst="rect">
            <a:avLst/>
          </a:prstGeom>
          <a:noFill/>
        </p:spPr>
        <p:txBody>
          <a:bodyPr wrap="square" rtlCol="0">
            <a:spAutoFit/>
          </a:bodyPr>
          <a:lstStyle>
            <a:defPPr>
              <a:defRPr lang="en-US"/>
            </a:defPPr>
            <a:lvl1pPr>
              <a:defRPr sz="4800" b="1"/>
            </a:lvl1pPr>
          </a:lstStyle>
          <a:p>
            <a:r>
              <a:rPr lang="fr-FR" dirty="0">
                <a:latin typeface="Calibri" panose="020F0502020204030204" pitchFamily="34" charset="0"/>
                <a:cs typeface="Calibri" panose="020F0502020204030204" pitchFamily="34" charset="0"/>
              </a:rPr>
              <a:t>Remerciements</a:t>
            </a:r>
          </a:p>
          <a:p>
            <a:pPr algn="just"/>
            <a:r>
              <a:rPr lang="fr-FR" sz="3000" b="0" dirty="0">
                <a:latin typeface="Calibri" panose="020F0502020204030204" pitchFamily="34" charset="0"/>
                <a:cs typeface="Calibri" panose="020F0502020204030204" pitchFamily="34" charset="0"/>
              </a:rPr>
              <a:t>Les auteurs remercient sincèrement Jean-Yves Mevellec (Institut des Matériaux, Nantes) pour son soutien sur les analyses RAMAN, ainsi que Messieurs Fischer et Eggert pour leur aide concernant la synthèse de la chalconatronite. </a:t>
            </a:r>
          </a:p>
        </p:txBody>
      </p:sp>
      <p:sp>
        <p:nvSpPr>
          <p:cNvPr id="25" name="ZoneTexte 24">
            <a:extLst>
              <a:ext uri="{FF2B5EF4-FFF2-40B4-BE49-F238E27FC236}">
                <a16:creationId xmlns:a16="http://schemas.microsoft.com/office/drawing/2014/main" id="{072378E0-BBE8-4FEF-8743-4A2DCC624D53}"/>
              </a:ext>
            </a:extLst>
          </p:cNvPr>
          <p:cNvSpPr txBox="1"/>
          <p:nvPr/>
        </p:nvSpPr>
        <p:spPr>
          <a:xfrm>
            <a:off x="4684255" y="6856710"/>
            <a:ext cx="2514193" cy="964118"/>
          </a:xfrm>
          <a:prstGeom prst="rect">
            <a:avLst/>
          </a:prstGeom>
          <a:noFill/>
        </p:spPr>
        <p:txBody>
          <a:bodyPr wrap="square" rtlCol="0">
            <a:spAutoFit/>
          </a:bodyPr>
          <a:lstStyle/>
          <a:p>
            <a:pPr algn="ctr"/>
            <a:r>
              <a:rPr lang="fr-FR" sz="4800" b="1" dirty="0">
                <a:solidFill>
                  <a:schemeClr val="bg1"/>
                </a:solidFill>
              </a:rPr>
              <a:t>Constats</a:t>
            </a:r>
          </a:p>
        </p:txBody>
      </p:sp>
      <p:sp>
        <p:nvSpPr>
          <p:cNvPr id="2" name="ZoneTexte 1">
            <a:extLst>
              <a:ext uri="{FF2B5EF4-FFF2-40B4-BE49-F238E27FC236}">
                <a16:creationId xmlns:a16="http://schemas.microsoft.com/office/drawing/2014/main" id="{CD0BE84E-05A9-4574-8916-81C1582F80F6}"/>
              </a:ext>
            </a:extLst>
          </p:cNvPr>
          <p:cNvSpPr txBox="1"/>
          <p:nvPr/>
        </p:nvSpPr>
        <p:spPr>
          <a:xfrm>
            <a:off x="22633630" y="14122403"/>
            <a:ext cx="18669658" cy="5170646"/>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3000" b="1" dirty="0"/>
              <a:t>Recherches bibliographiques </a:t>
            </a:r>
            <a:r>
              <a:rPr lang="fr-FR" sz="3000" dirty="0"/>
              <a:t>: présence de sodium (environnement désertique, ancien traitement de conservation de type sesquicarbonate, hydrolyse de la surface alcaline du verre associé)</a:t>
            </a:r>
          </a:p>
          <a:p>
            <a:pPr marL="285750" indent="-285750" algn="just">
              <a:spcAft>
                <a:spcPts val="600"/>
              </a:spcAft>
              <a:buFont typeface="Arial" panose="020B0604020202020204" pitchFamily="34" charset="0"/>
              <a:buChar char="•"/>
            </a:pPr>
            <a:r>
              <a:rPr lang="fr-FR" sz="3000" b="1" dirty="0"/>
              <a:t>Mécanismes de formation de la chalconatronite </a:t>
            </a:r>
            <a:r>
              <a:rPr lang="fr-FR" sz="3000" dirty="0"/>
              <a:t>: de structure filiforme, formation dans l’eau ou dans l’air, à partir des ions bis(carbonate)</a:t>
            </a:r>
            <a:r>
              <a:rPr lang="fr-FR" sz="3000" dirty="0" err="1"/>
              <a:t>cuptrate</a:t>
            </a:r>
            <a:r>
              <a:rPr lang="fr-FR" sz="3000" dirty="0"/>
              <a:t> (II) déjà formés et d’un excès de sodium </a:t>
            </a:r>
            <a:endParaRPr lang="fr-FR" sz="3000" dirty="0">
              <a:highlight>
                <a:srgbClr val="FFFF00"/>
              </a:highlight>
            </a:endParaRPr>
          </a:p>
          <a:p>
            <a:pPr marL="285750" indent="-285750" algn="just">
              <a:buFont typeface="Arial" panose="020B0604020202020204" pitchFamily="34" charset="0"/>
              <a:buChar char="•"/>
            </a:pPr>
            <a:r>
              <a:rPr lang="fr-FR" sz="3000" b="1" dirty="0"/>
              <a:t>Mécanismes de réactivation de la chalconatronite </a:t>
            </a:r>
            <a:r>
              <a:rPr lang="fr-FR" sz="3000" dirty="0"/>
              <a:t>: par variation importante de l’humidité relative</a:t>
            </a:r>
          </a:p>
          <a:p>
            <a:pPr marL="285750" indent="-285750" algn="just">
              <a:spcAft>
                <a:spcPts val="600"/>
              </a:spcAft>
              <a:buFont typeface="Arial" panose="020B0604020202020204" pitchFamily="34" charset="0"/>
              <a:buChar char="•"/>
            </a:pPr>
            <a:r>
              <a:rPr lang="fr-FR" sz="3000" b="1" dirty="0"/>
              <a:t>Consommation du noyau métallique </a:t>
            </a:r>
            <a:r>
              <a:rPr lang="fr-FR" sz="3000" dirty="0"/>
              <a:t>: inconnue </a:t>
            </a:r>
            <a:r>
              <a:rPr lang="fr-FR" sz="3000" b="1" dirty="0"/>
              <a:t>; de la patine </a:t>
            </a:r>
            <a:r>
              <a:rPr lang="fr-FR" sz="3000" dirty="0"/>
              <a:t>: inconnue </a:t>
            </a:r>
          </a:p>
          <a:p>
            <a:pPr marL="285750" indent="-285750" algn="just">
              <a:spcAft>
                <a:spcPts val="600"/>
              </a:spcAft>
              <a:buFont typeface="Arial" panose="020B0604020202020204" pitchFamily="34" charset="0"/>
              <a:buChar char="•"/>
            </a:pPr>
            <a:r>
              <a:rPr lang="fr-FR" sz="3000" b="1" dirty="0"/>
              <a:t>Évolution de la chalconatronite : </a:t>
            </a:r>
            <a:r>
              <a:rPr lang="fr-FR" sz="3000" dirty="0"/>
              <a:t>vers des acétates et des formates de cuivre</a:t>
            </a:r>
          </a:p>
          <a:p>
            <a:pPr marL="285750" indent="-285750" algn="just">
              <a:spcAft>
                <a:spcPts val="600"/>
              </a:spcAft>
              <a:buFont typeface="Arial" panose="020B0604020202020204" pitchFamily="34" charset="0"/>
              <a:buChar char="•"/>
            </a:pPr>
            <a:r>
              <a:rPr lang="fr-FR" sz="3000" b="1" dirty="0"/>
              <a:t>Si la chalconatronite est liée seulement à l’évolution HR </a:t>
            </a:r>
            <a:r>
              <a:rPr lang="fr-FR" sz="3000" dirty="0"/>
              <a:t>: problématique esthétique et non conservatoire ?</a:t>
            </a:r>
          </a:p>
          <a:p>
            <a:pPr marL="285750" indent="-285750" algn="just">
              <a:spcAft>
                <a:spcPts val="600"/>
              </a:spcAft>
              <a:buFont typeface="Arial" panose="020B0604020202020204" pitchFamily="34" charset="0"/>
              <a:buChar char="•"/>
            </a:pPr>
            <a:r>
              <a:rPr lang="fr-FR" sz="3000" b="1" dirty="0"/>
              <a:t>Solubilisation de la chalconatronite </a:t>
            </a:r>
            <a:r>
              <a:rPr lang="fr-FR" sz="3000" dirty="0"/>
              <a:t>avec de l’eau déminéralisée ou pure ; aucune incidence théorique sur la patine ?</a:t>
            </a:r>
          </a:p>
          <a:p>
            <a:pPr marL="285750" indent="-285750" algn="just">
              <a:spcAft>
                <a:spcPts val="600"/>
              </a:spcAft>
              <a:buFont typeface="Arial" panose="020B0604020202020204" pitchFamily="34" charset="0"/>
              <a:buChar char="•"/>
            </a:pPr>
            <a:r>
              <a:rPr lang="fr-FR" sz="3000" b="1" dirty="0"/>
              <a:t>Suivi de l’extraction </a:t>
            </a:r>
            <a:r>
              <a:rPr lang="fr-FR" sz="3000" dirty="0"/>
              <a:t>par spectroscopie d’absorption atomique en dosant le sodium en solution</a:t>
            </a:r>
            <a:endParaRPr lang="fr-FR" sz="3000" dirty="0">
              <a:highlight>
                <a:srgbClr val="FFFF00"/>
              </a:highlight>
            </a:endParaRPr>
          </a:p>
        </p:txBody>
      </p:sp>
      <p:sp>
        <p:nvSpPr>
          <p:cNvPr id="8" name="ZoneTexte 7">
            <a:extLst>
              <a:ext uri="{FF2B5EF4-FFF2-40B4-BE49-F238E27FC236}">
                <a16:creationId xmlns:a16="http://schemas.microsoft.com/office/drawing/2014/main" id="{BF55E421-2BAF-4EF5-87B2-5587027537DB}"/>
              </a:ext>
            </a:extLst>
          </p:cNvPr>
          <p:cNvSpPr txBox="1"/>
          <p:nvPr/>
        </p:nvSpPr>
        <p:spPr>
          <a:xfrm>
            <a:off x="23011093" y="21436235"/>
            <a:ext cx="18009705" cy="6032421"/>
          </a:xfrm>
          <a:prstGeom prst="rect">
            <a:avLst/>
          </a:prstGeom>
          <a:noFill/>
        </p:spPr>
        <p:txBody>
          <a:bodyPr wrap="square" rtlCol="0">
            <a:spAutoFit/>
          </a:bodyPr>
          <a:lstStyle/>
          <a:p>
            <a:pPr marL="457200" indent="-457200" algn="just">
              <a:buFont typeface="Calibri" panose="020F0502020204030204" pitchFamily="34" charset="0"/>
              <a:buChar char="→"/>
            </a:pPr>
            <a:r>
              <a:rPr lang="fr-FR" sz="3000" dirty="0"/>
              <a:t>Protection des objets par extraction des sels de chalconatronite + application d’un </a:t>
            </a:r>
            <a:r>
              <a:rPr lang="fr-FR" sz="3000" dirty="0">
                <a:latin typeface="Calibri" panose="020F0502020204030204" pitchFamily="34" charset="0"/>
                <a:cs typeface="Times New Roman" panose="02020603050405020304" pitchFamily="18" charset="0"/>
              </a:rPr>
              <a:t>vernis acrylique (</a:t>
            </a:r>
            <a:r>
              <a:rPr lang="fr-FR" sz="3000" dirty="0" err="1">
                <a:latin typeface="Calibri" panose="020F0502020204030204" pitchFamily="34" charset="0"/>
                <a:cs typeface="Times New Roman" panose="02020603050405020304" pitchFamily="18" charset="0"/>
              </a:rPr>
              <a:t>Paraloid</a:t>
            </a:r>
            <a:r>
              <a:rPr lang="fr-FR" sz="3000" dirty="0">
                <a:latin typeface="Calibri" panose="020F0502020204030204" pitchFamily="34" charset="0"/>
                <a:cs typeface="Times New Roman" panose="02020603050405020304" pitchFamily="18" charset="0"/>
              </a:rPr>
              <a:t>® B72) à 5% dans l’acétone</a:t>
            </a:r>
          </a:p>
          <a:p>
            <a:pPr marL="457200" indent="-457200" algn="just">
              <a:buFont typeface="Calibri" panose="020F0502020204030204" pitchFamily="34" charset="0"/>
              <a:buChar char="→"/>
            </a:pPr>
            <a:r>
              <a:rPr lang="fr-FR" sz="3000" dirty="0">
                <a:latin typeface="Calibri" panose="020F0502020204030204" pitchFamily="34" charset="0"/>
                <a:cs typeface="Times New Roman" panose="02020603050405020304" pitchFamily="18" charset="0"/>
              </a:rPr>
              <a:t>Possibilité d’exposer la collection à un haut taux d’humidité relative si celui-ci est stable</a:t>
            </a:r>
          </a:p>
          <a:p>
            <a:pPr marL="457200" indent="-457200" algn="just">
              <a:buFont typeface="Calibri" panose="020F0502020204030204" pitchFamily="34" charset="0"/>
              <a:buChar char="→"/>
            </a:pPr>
            <a:r>
              <a:rPr lang="fr-FR" sz="3000" dirty="0">
                <a:latin typeface="Calibri" panose="020F0502020204030204" pitchFamily="34" charset="0"/>
                <a:cs typeface="Times New Roman" panose="02020603050405020304" pitchFamily="18" charset="0"/>
              </a:rPr>
              <a:t>Respect des critères déontologiques et esthétiques : conservation de la patine + brillance légère</a:t>
            </a:r>
            <a:endParaRPr lang="fr-FR" sz="3000" dirty="0"/>
          </a:p>
          <a:p>
            <a:pPr algn="just"/>
            <a:endParaRPr lang="fr-FR" sz="1400" dirty="0"/>
          </a:p>
          <a:p>
            <a:pPr algn="just"/>
            <a:r>
              <a:rPr lang="fr-FR" sz="3000" b="1" u="sng" dirty="0"/>
              <a:t>Prochaines étapes </a:t>
            </a:r>
            <a:r>
              <a:rPr lang="fr-FR" sz="3000" dirty="0"/>
              <a:t>:</a:t>
            </a:r>
          </a:p>
          <a:p>
            <a:pPr marL="285750" indent="-285750" algn="just">
              <a:buFont typeface="Arial" panose="020B0604020202020204" pitchFamily="34" charset="0"/>
              <a:buChar char="•"/>
            </a:pPr>
            <a:r>
              <a:rPr lang="fr-FR" sz="3000" dirty="0"/>
              <a:t>Application du protocole sur 1 objet puis sur tous les objets concernés, selon résultats</a:t>
            </a:r>
          </a:p>
          <a:p>
            <a:pPr marL="285750" indent="-285750" algn="just">
              <a:buFont typeface="Arial" panose="020B0604020202020204" pitchFamily="34" charset="0"/>
              <a:buChar char="•"/>
            </a:pPr>
            <a:r>
              <a:rPr lang="fr-FR" sz="3000" dirty="0"/>
              <a:t>Exposition des objets à une atmosphère reproduisant les conditions muséales pendant 9 mois ; en cas de réactivation de la corrosion : réévaluation de la couche de protection (vernis plus épais + ajout d’un agent matifiant type cire ?)</a:t>
            </a:r>
          </a:p>
          <a:p>
            <a:pPr algn="just"/>
            <a:endParaRPr lang="fr-FR" sz="1400" dirty="0"/>
          </a:p>
          <a:p>
            <a:r>
              <a:rPr lang="fr-FR" sz="3000" b="1" u="sng" dirty="0"/>
              <a:t>Point à approfondir </a:t>
            </a:r>
            <a:r>
              <a:rPr lang="fr-FR" sz="3000" dirty="0"/>
              <a:t>:</a:t>
            </a:r>
          </a:p>
          <a:p>
            <a:pPr marL="457200" indent="-457200">
              <a:buFont typeface="Arial" panose="020B0604020202020204" pitchFamily="34" charset="0"/>
              <a:buChar char="•"/>
            </a:pPr>
            <a:r>
              <a:rPr lang="fr-FR" sz="3000" dirty="0"/>
              <a:t>Compréhension du mécanisme de formation de la chalconatronite notamment pour s’assurer de son innocuité sur le métal.</a:t>
            </a:r>
          </a:p>
        </p:txBody>
      </p:sp>
      <p:sp>
        <p:nvSpPr>
          <p:cNvPr id="3" name="ZoneTexte 2">
            <a:extLst>
              <a:ext uri="{FF2B5EF4-FFF2-40B4-BE49-F238E27FC236}">
                <a16:creationId xmlns:a16="http://schemas.microsoft.com/office/drawing/2014/main" id="{F57B8EBF-46D7-4DBC-B88D-04464213B61B}"/>
              </a:ext>
            </a:extLst>
          </p:cNvPr>
          <p:cNvSpPr txBox="1"/>
          <p:nvPr/>
        </p:nvSpPr>
        <p:spPr>
          <a:xfrm>
            <a:off x="1224331" y="15601907"/>
            <a:ext cx="10328015" cy="1477328"/>
          </a:xfrm>
          <a:prstGeom prst="rect">
            <a:avLst/>
          </a:prstGeom>
          <a:noFill/>
        </p:spPr>
        <p:txBody>
          <a:bodyPr wrap="square" rtlCol="0">
            <a:spAutoFit/>
          </a:bodyPr>
          <a:lstStyle/>
          <a:p>
            <a:pPr marL="457200" indent="-457200" algn="just">
              <a:buFont typeface="Arial" panose="020B0604020202020204" pitchFamily="34" charset="0"/>
              <a:buChar char="•"/>
            </a:pPr>
            <a:r>
              <a:rPr lang="fr-FR" sz="3000" b="1" u="sng" dirty="0"/>
              <a:t>Tests de réactivation </a:t>
            </a:r>
          </a:p>
          <a:p>
            <a:pPr marL="914400" lvl="1" indent="-457200" algn="just">
              <a:buFont typeface="Arial" panose="020B0604020202020204" pitchFamily="34" charset="0"/>
              <a:buChar char="•"/>
            </a:pPr>
            <a:r>
              <a:rPr lang="fr-FR" sz="3000" dirty="0"/>
              <a:t>Dans un environnement HR stable à 90%</a:t>
            </a:r>
          </a:p>
          <a:p>
            <a:pPr marL="914400" lvl="1" indent="-457200" algn="just">
              <a:buFont typeface="Arial" panose="020B0604020202020204" pitchFamily="34" charset="0"/>
              <a:buChar char="•"/>
            </a:pPr>
            <a:r>
              <a:rPr lang="fr-FR" sz="3000" dirty="0"/>
              <a:t>Dans un environnement cyclique </a:t>
            </a:r>
          </a:p>
        </p:txBody>
      </p:sp>
      <p:sp>
        <p:nvSpPr>
          <p:cNvPr id="55" name="ZoneTexte 54">
            <a:extLst>
              <a:ext uri="{FF2B5EF4-FFF2-40B4-BE49-F238E27FC236}">
                <a16:creationId xmlns:a16="http://schemas.microsoft.com/office/drawing/2014/main" id="{0C1F3AB2-A844-4824-9512-738C3943C51C}"/>
              </a:ext>
            </a:extLst>
          </p:cNvPr>
          <p:cNvSpPr txBox="1"/>
          <p:nvPr/>
        </p:nvSpPr>
        <p:spPr>
          <a:xfrm>
            <a:off x="9477225" y="16192840"/>
            <a:ext cx="4236023" cy="553998"/>
          </a:xfrm>
          <a:prstGeom prst="rect">
            <a:avLst/>
          </a:prstGeom>
          <a:noFill/>
        </p:spPr>
        <p:txBody>
          <a:bodyPr wrap="square" rtlCol="0">
            <a:spAutoFit/>
          </a:bodyPr>
          <a:lstStyle/>
          <a:p>
            <a:pPr algn="just"/>
            <a:r>
              <a:rPr lang="fr-FR" sz="3000" dirty="0"/>
              <a:t>RAS</a:t>
            </a:r>
          </a:p>
        </p:txBody>
      </p:sp>
      <p:sp>
        <p:nvSpPr>
          <p:cNvPr id="12" name="Flèche : droite 11">
            <a:extLst>
              <a:ext uri="{FF2B5EF4-FFF2-40B4-BE49-F238E27FC236}">
                <a16:creationId xmlns:a16="http://schemas.microsoft.com/office/drawing/2014/main" id="{03B95D2D-E195-46F3-B3CB-E6AE84A281F3}"/>
              </a:ext>
            </a:extLst>
          </p:cNvPr>
          <p:cNvSpPr/>
          <p:nvPr/>
        </p:nvSpPr>
        <p:spPr>
          <a:xfrm>
            <a:off x="8714821" y="16253535"/>
            <a:ext cx="648929" cy="41306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a:extLst>
              <a:ext uri="{FF2B5EF4-FFF2-40B4-BE49-F238E27FC236}">
                <a16:creationId xmlns:a16="http://schemas.microsoft.com/office/drawing/2014/main" id="{B07702EA-BAC4-4139-A8AA-B61F593DAFAB}"/>
              </a:ext>
            </a:extLst>
          </p:cNvPr>
          <p:cNvSpPr txBox="1"/>
          <p:nvPr/>
        </p:nvSpPr>
        <p:spPr>
          <a:xfrm>
            <a:off x="8383601" y="16666604"/>
            <a:ext cx="5265329" cy="553998"/>
          </a:xfrm>
          <a:prstGeom prst="rect">
            <a:avLst/>
          </a:prstGeom>
          <a:noFill/>
        </p:spPr>
        <p:txBody>
          <a:bodyPr wrap="square" rtlCol="0">
            <a:spAutoFit/>
          </a:bodyPr>
          <a:lstStyle/>
          <a:p>
            <a:pPr algn="just"/>
            <a:r>
              <a:rPr lang="fr-FR" sz="3000" dirty="0"/>
              <a:t>Formation de la chalconatronite</a:t>
            </a:r>
          </a:p>
        </p:txBody>
      </p:sp>
      <p:sp>
        <p:nvSpPr>
          <p:cNvPr id="83" name="Flèche : droite 82">
            <a:extLst>
              <a:ext uri="{FF2B5EF4-FFF2-40B4-BE49-F238E27FC236}">
                <a16:creationId xmlns:a16="http://schemas.microsoft.com/office/drawing/2014/main" id="{BC601444-2F9F-42D2-A3EC-E4E20A2830F1}"/>
              </a:ext>
            </a:extLst>
          </p:cNvPr>
          <p:cNvSpPr/>
          <p:nvPr/>
        </p:nvSpPr>
        <p:spPr>
          <a:xfrm>
            <a:off x="7621197" y="16727299"/>
            <a:ext cx="648929" cy="41306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a:extLst>
              <a:ext uri="{FF2B5EF4-FFF2-40B4-BE49-F238E27FC236}">
                <a16:creationId xmlns:a16="http://schemas.microsoft.com/office/drawing/2014/main" id="{0B7D0039-88D0-41A3-8132-9264F9F9F80E}"/>
              </a:ext>
            </a:extLst>
          </p:cNvPr>
          <p:cNvSpPr txBox="1"/>
          <p:nvPr/>
        </p:nvSpPr>
        <p:spPr>
          <a:xfrm>
            <a:off x="1127594" y="17162961"/>
            <a:ext cx="11124523" cy="1938992"/>
          </a:xfrm>
          <a:prstGeom prst="rect">
            <a:avLst/>
          </a:prstGeom>
          <a:noFill/>
        </p:spPr>
        <p:txBody>
          <a:bodyPr wrap="square" rtlCol="0">
            <a:spAutoFit/>
          </a:bodyPr>
          <a:lstStyle/>
          <a:p>
            <a:pPr marL="457200" indent="-457200" algn="just">
              <a:buFont typeface="Arial" panose="020B0604020202020204" pitchFamily="34" charset="0"/>
              <a:buChar char="•"/>
            </a:pPr>
            <a:r>
              <a:rPr lang="fr-FR" sz="3000" b="1" u="sng" dirty="0"/>
              <a:t>Caractérisation de la corrosion</a:t>
            </a:r>
          </a:p>
          <a:p>
            <a:pPr marL="914400" lvl="1" indent="-457200" algn="just">
              <a:buFont typeface="Arial" panose="020B0604020202020204" pitchFamily="34" charset="0"/>
              <a:buChar char="•"/>
            </a:pPr>
            <a:r>
              <a:rPr lang="fr-FR" sz="3000" dirty="0"/>
              <a:t>Recherches bibliographiques</a:t>
            </a:r>
          </a:p>
          <a:p>
            <a:pPr marL="914400" lvl="1" indent="-457200" algn="just">
              <a:buFont typeface="Arial" panose="020B0604020202020204" pitchFamily="34" charset="0"/>
              <a:buChar char="•"/>
            </a:pPr>
            <a:r>
              <a:rPr lang="fr-FR" sz="3000" dirty="0"/>
              <a:t>Prélèvements et analyses élémentaires (MEB EDS, 5800LV, IMN) et moléculaires (Spectroscopie RAMAN, </a:t>
            </a:r>
            <a:r>
              <a:rPr lang="fr-FR" sz="3000" dirty="0" err="1"/>
              <a:t>Renishaw</a:t>
            </a:r>
            <a:r>
              <a:rPr lang="fr-FR" sz="3000" dirty="0"/>
              <a:t>, IMN)</a:t>
            </a:r>
          </a:p>
        </p:txBody>
      </p:sp>
      <p:sp>
        <p:nvSpPr>
          <p:cNvPr id="85" name="ZoneTexte 84">
            <a:extLst>
              <a:ext uri="{FF2B5EF4-FFF2-40B4-BE49-F238E27FC236}">
                <a16:creationId xmlns:a16="http://schemas.microsoft.com/office/drawing/2014/main" id="{D5801427-2772-430B-BFA8-D3CD770998FC}"/>
              </a:ext>
            </a:extLst>
          </p:cNvPr>
          <p:cNvSpPr txBox="1"/>
          <p:nvPr/>
        </p:nvSpPr>
        <p:spPr>
          <a:xfrm>
            <a:off x="1098899" y="19207009"/>
            <a:ext cx="10328015" cy="4524315"/>
          </a:xfrm>
          <a:prstGeom prst="rect">
            <a:avLst/>
          </a:prstGeom>
          <a:noFill/>
        </p:spPr>
        <p:txBody>
          <a:bodyPr wrap="square" rtlCol="0">
            <a:spAutoFit/>
          </a:bodyPr>
          <a:lstStyle/>
          <a:p>
            <a:pPr marL="457200" indent="-457200" algn="just">
              <a:buFont typeface="Arial" panose="020B0604020202020204" pitchFamily="34" charset="0"/>
              <a:buChar char="•"/>
            </a:pPr>
            <a:r>
              <a:rPr lang="fr-FR" sz="3000" b="1" u="sng" dirty="0"/>
              <a:t>Essais de synthèse de la chalconatronite</a:t>
            </a:r>
          </a:p>
          <a:p>
            <a:pPr marL="914400" lvl="1" indent="-457200" algn="just">
              <a:buFont typeface="Arial" panose="020B0604020202020204" pitchFamily="34" charset="0"/>
              <a:buChar char="•"/>
            </a:pPr>
            <a:r>
              <a:rPr lang="fr-FR" sz="3000" dirty="0"/>
              <a:t>Identification des protocoles de synthèse</a:t>
            </a:r>
          </a:p>
          <a:p>
            <a:pPr marL="914400" lvl="1" indent="-457200" algn="just">
              <a:buFont typeface="Arial" panose="020B0604020202020204" pitchFamily="34" charset="0"/>
              <a:buChar char="•"/>
            </a:pPr>
            <a:r>
              <a:rPr lang="fr-FR" sz="3000" dirty="0"/>
              <a:t>Analyses élémentaires (MEB EDS, 5800LV, IMN) et moléculaires (Spectroscopie RAMAN, </a:t>
            </a:r>
            <a:r>
              <a:rPr lang="fr-FR" sz="3000" dirty="0" err="1"/>
              <a:t>Renishaw</a:t>
            </a:r>
            <a:r>
              <a:rPr lang="fr-FR" sz="3000" dirty="0"/>
              <a:t>, IMN)</a:t>
            </a:r>
          </a:p>
          <a:p>
            <a:pPr marL="457200" indent="-457200" algn="just">
              <a:buFont typeface="Arial" panose="020B0604020202020204" pitchFamily="34" charset="0"/>
              <a:buChar char="•"/>
            </a:pPr>
            <a:endParaRPr lang="fr-FR" b="1" u="sng" dirty="0"/>
          </a:p>
          <a:p>
            <a:pPr marL="457200" indent="-457200" algn="just">
              <a:buFont typeface="Arial" panose="020B0604020202020204" pitchFamily="34" charset="0"/>
              <a:buChar char="•"/>
            </a:pPr>
            <a:r>
              <a:rPr lang="fr-FR" sz="3000" b="1" u="sng" dirty="0"/>
              <a:t>Essais de dissolution de la chalconatronite</a:t>
            </a:r>
          </a:p>
          <a:p>
            <a:pPr marL="914400" lvl="1" indent="-457200" algn="just">
              <a:buFont typeface="Arial" panose="020B0604020202020204" pitchFamily="34" charset="0"/>
              <a:buChar char="•"/>
            </a:pPr>
            <a:r>
              <a:rPr lang="fr-FR" sz="3000" dirty="0"/>
              <a:t>Recherches bibliographiques</a:t>
            </a:r>
          </a:p>
          <a:p>
            <a:pPr marL="914400" lvl="1" indent="-457200" algn="just">
              <a:buFont typeface="Arial" panose="020B0604020202020204" pitchFamily="34" charset="0"/>
              <a:buChar char="•"/>
            </a:pPr>
            <a:r>
              <a:rPr lang="fr-FR" sz="3000" dirty="0"/>
              <a:t>Dissolution dans l’eau osmosée et l’eau pure</a:t>
            </a:r>
          </a:p>
          <a:p>
            <a:pPr marL="914400" lvl="1" indent="-457200" algn="just">
              <a:buFont typeface="Arial" panose="020B0604020202020204" pitchFamily="34" charset="0"/>
              <a:buChar char="•"/>
            </a:pPr>
            <a:r>
              <a:rPr lang="fr-FR" sz="3000" dirty="0"/>
              <a:t>Dosage du sodium par spectroscopie d’absorption atomique (SAA, CEISAM)</a:t>
            </a:r>
          </a:p>
        </p:txBody>
      </p:sp>
      <p:sp>
        <p:nvSpPr>
          <p:cNvPr id="87" name="ZoneTexte 86">
            <a:extLst>
              <a:ext uri="{FF2B5EF4-FFF2-40B4-BE49-F238E27FC236}">
                <a16:creationId xmlns:a16="http://schemas.microsoft.com/office/drawing/2014/main" id="{631CFB99-CC87-465B-8BD5-F3BA2B080771}"/>
              </a:ext>
            </a:extLst>
          </p:cNvPr>
          <p:cNvSpPr txBox="1"/>
          <p:nvPr/>
        </p:nvSpPr>
        <p:spPr>
          <a:xfrm>
            <a:off x="1067575" y="27494301"/>
            <a:ext cx="8001827" cy="2204193"/>
          </a:xfrm>
          <a:prstGeom prst="rect">
            <a:avLst/>
          </a:prstGeom>
          <a:noFill/>
        </p:spPr>
        <p:txBody>
          <a:bodyPr wrap="square" rtlCol="0">
            <a:spAutoFit/>
          </a:bodyPr>
          <a:lstStyle>
            <a:defPPr>
              <a:defRPr lang="en-US"/>
            </a:defPPr>
            <a:lvl1pPr>
              <a:defRPr sz="4800" b="1"/>
            </a:lvl1pPr>
          </a:lstStyle>
          <a:p>
            <a:r>
              <a:rPr lang="fr-FR" dirty="0">
                <a:cs typeface="Calibri" panose="020F0502020204030204" pitchFamily="34" charset="0"/>
              </a:rPr>
              <a:t>Références</a:t>
            </a:r>
          </a:p>
          <a:p>
            <a:pPr algn="just">
              <a:lnSpc>
                <a:spcPct val="107000"/>
              </a:lnSpc>
              <a:spcAft>
                <a:spcPts val="800"/>
              </a:spcAft>
            </a:pPr>
            <a:r>
              <a:rPr lang="en-GB" sz="2400" b="0" dirty="0">
                <a:effectLst/>
                <a:ea typeface="Times New Roman" panose="02020603050405020304" pitchFamily="18" charset="0"/>
                <a:cs typeface="Times New Roman" panose="02020603050405020304" pitchFamily="18" charset="0"/>
              </a:rPr>
              <a:t>El Baz F. The Geology of Egypt, Edition Leiden, E.J. Brill. (1984).</a:t>
            </a:r>
            <a:endParaRPr lang="fr-FR" sz="2400" b="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2400" b="0" dirty="0">
                <a:effectLst/>
                <a:ea typeface="Times New Roman" panose="02020603050405020304" pitchFamily="18" charset="0"/>
                <a:cs typeface="Times New Roman" panose="02020603050405020304" pitchFamily="18" charset="0"/>
              </a:rPr>
              <a:t>Fischer et al., </a:t>
            </a:r>
            <a:r>
              <a:rPr lang="en-GB" sz="2400" b="0" i="1" dirty="0">
                <a:effectLst/>
                <a:ea typeface="Times New Roman" panose="02020603050405020304" pitchFamily="18" charset="0"/>
                <a:cs typeface="Times New Roman" panose="02020603050405020304" pitchFamily="18" charset="0"/>
              </a:rPr>
              <a:t>Studies in Conservation</a:t>
            </a:r>
            <a:r>
              <a:rPr lang="en-GB" sz="2400" b="0" dirty="0">
                <a:effectLst/>
                <a:ea typeface="Times New Roman" panose="02020603050405020304" pitchFamily="18" charset="0"/>
                <a:cs typeface="Times New Roman" panose="02020603050405020304" pitchFamily="18" charset="0"/>
              </a:rPr>
              <a:t> (2017).</a:t>
            </a:r>
            <a:endParaRPr lang="fr-FR" sz="2400" b="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2400" b="0" dirty="0">
                <a:effectLst/>
                <a:ea typeface="Times New Roman" panose="02020603050405020304" pitchFamily="18" charset="0"/>
                <a:cs typeface="Times New Roman" panose="02020603050405020304" pitchFamily="18" charset="0"/>
              </a:rPr>
              <a:t>Fischer , et al., in </a:t>
            </a:r>
            <a:r>
              <a:rPr lang="en-GB" sz="2400" b="0" i="1" dirty="0">
                <a:effectLst/>
                <a:ea typeface="Times New Roman" panose="02020603050405020304" pitchFamily="18" charset="0"/>
                <a:cs typeface="Times New Roman" panose="02020603050405020304" pitchFamily="18" charset="0"/>
              </a:rPr>
              <a:t>Studies in Conservation</a:t>
            </a:r>
            <a:r>
              <a:rPr lang="en-GB" sz="2400" b="0" dirty="0">
                <a:effectLst/>
                <a:ea typeface="Times New Roman" panose="02020603050405020304" pitchFamily="18" charset="0"/>
                <a:cs typeface="Times New Roman" panose="02020603050405020304" pitchFamily="18" charset="0"/>
              </a:rPr>
              <a:t> (2019).</a:t>
            </a:r>
            <a:endParaRPr lang="fr-FR" sz="2400" b="0" dirty="0">
              <a:effectLst/>
              <a:ea typeface="Calibri" panose="020F0502020204030204" pitchFamily="34" charset="0"/>
              <a:cs typeface="Times New Roman" panose="02020603050405020304" pitchFamily="18" charset="0"/>
            </a:endParaRPr>
          </a:p>
        </p:txBody>
      </p:sp>
      <p:sp>
        <p:nvSpPr>
          <p:cNvPr id="89" name="ZoneTexte 88">
            <a:extLst>
              <a:ext uri="{FF2B5EF4-FFF2-40B4-BE49-F238E27FC236}">
                <a16:creationId xmlns:a16="http://schemas.microsoft.com/office/drawing/2014/main" id="{0E6AB252-6E4B-4F6E-AE0F-A02D8F73FF94}"/>
              </a:ext>
            </a:extLst>
          </p:cNvPr>
          <p:cNvSpPr txBox="1"/>
          <p:nvPr/>
        </p:nvSpPr>
        <p:spPr>
          <a:xfrm>
            <a:off x="4751293" y="4960390"/>
            <a:ext cx="36638804"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Dans le cadre de la réouverture du musée </a:t>
            </a:r>
            <a:r>
              <a:rPr kumimoji="0" lang="fr-FR" sz="3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Dobrée</a:t>
            </a:r>
            <a:r>
              <a:rPr kumimoji="0" lang="fr-FR"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le laboratoire Arc’Antique a  mené un projet de recherche appliquée la chalconatronite, carbonates mixtes de sodium et de cuivre, qui semble toucher de manière cyclique les objets en alliages cuivreux issus des milieux désertiques, mais pas uniquement. Car si cette corrosion est référencée dans la bibliographie, aucune source littéraire ne précise ni son mécanisme de réactivation ni même comment en protéger les artefacts touchés. </a:t>
            </a:r>
            <a:endParaRPr kumimoji="0" lang="en-GB" sz="30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p:txBody>
      </p:sp>
      <p:pic>
        <p:nvPicPr>
          <p:cNvPr id="17" name="Image 16">
            <a:extLst>
              <a:ext uri="{FF2B5EF4-FFF2-40B4-BE49-F238E27FC236}">
                <a16:creationId xmlns:a16="http://schemas.microsoft.com/office/drawing/2014/main" id="{B30ECA68-38FD-4794-9F08-9CFB7E84C8D3}"/>
              </a:ext>
            </a:extLst>
          </p:cNvPr>
          <p:cNvPicPr>
            <a:picLocks noChangeAspect="1"/>
          </p:cNvPicPr>
          <p:nvPr/>
        </p:nvPicPr>
        <p:blipFill>
          <a:blip r:embed="rId13"/>
          <a:stretch>
            <a:fillRect/>
          </a:stretch>
        </p:blipFill>
        <p:spPr>
          <a:xfrm>
            <a:off x="3785945" y="23726916"/>
            <a:ext cx="5639289" cy="3267739"/>
          </a:xfrm>
          <a:prstGeom prst="rect">
            <a:avLst/>
          </a:prstGeom>
          <a:ln>
            <a:solidFill>
              <a:schemeClr val="tx1"/>
            </a:solidFill>
          </a:ln>
        </p:spPr>
      </p:pic>
      <p:sp>
        <p:nvSpPr>
          <p:cNvPr id="90" name="ZoneTexte 89">
            <a:extLst>
              <a:ext uri="{FF2B5EF4-FFF2-40B4-BE49-F238E27FC236}">
                <a16:creationId xmlns:a16="http://schemas.microsoft.com/office/drawing/2014/main" id="{B19328A1-80FC-447D-A0AA-877C2608515F}"/>
              </a:ext>
            </a:extLst>
          </p:cNvPr>
          <p:cNvSpPr txBox="1"/>
          <p:nvPr/>
        </p:nvSpPr>
        <p:spPr>
          <a:xfrm>
            <a:off x="16011577" y="27741670"/>
            <a:ext cx="6304432" cy="1860702"/>
          </a:xfrm>
          <a:prstGeom prst="rect">
            <a:avLst/>
          </a:prstGeom>
          <a:noFill/>
        </p:spPr>
        <p:txBody>
          <a:bodyPr wrap="square">
            <a:spAutoFit/>
          </a:bodyPr>
          <a:lstStyle/>
          <a:p>
            <a:pPr algn="just">
              <a:lnSpc>
                <a:spcPct val="107000"/>
              </a:lnSpc>
              <a:spcAft>
                <a:spcPts val="800"/>
              </a:spcAft>
            </a:pPr>
            <a:r>
              <a:rPr lang="en-GB" sz="2400" dirty="0">
                <a:cs typeface="Times New Roman" panose="02020603050405020304" pitchFamily="18" charset="0"/>
              </a:rPr>
              <a:t>Pollard et al, Studies In Conservation 35 (1990) 3.  </a:t>
            </a:r>
            <a:endParaRPr lang="fr-FR" sz="2400" dirty="0">
              <a:cs typeface="Times New Roman" panose="02020603050405020304" pitchFamily="18" charset="0"/>
            </a:endParaRPr>
          </a:p>
          <a:p>
            <a:pPr algn="just">
              <a:lnSpc>
                <a:spcPct val="107000"/>
              </a:lnSpc>
              <a:spcAft>
                <a:spcPts val="800"/>
              </a:spcAft>
            </a:pPr>
            <a:r>
              <a:rPr lang="en-GB" sz="2400" dirty="0">
                <a:cs typeface="Times New Roman" panose="02020603050405020304" pitchFamily="18" charset="0"/>
              </a:rPr>
              <a:t>Pollard et al. Mineralogical magazine, (1991). </a:t>
            </a:r>
          </a:p>
          <a:p>
            <a:pPr algn="just">
              <a:lnSpc>
                <a:spcPct val="107000"/>
              </a:lnSpc>
              <a:spcAft>
                <a:spcPts val="800"/>
              </a:spcAft>
            </a:pPr>
            <a:r>
              <a:rPr lang="en-GB" sz="2400" dirty="0">
                <a:cs typeface="Times New Roman" panose="02020603050405020304" pitchFamily="18" charset="0"/>
              </a:rPr>
              <a:t>Scott D. Copper and Bronze in Art. </a:t>
            </a:r>
            <a:r>
              <a:rPr lang="fr-FR" sz="2400" dirty="0">
                <a:cs typeface="Times New Roman" panose="02020603050405020304" pitchFamily="18" charset="0"/>
              </a:rPr>
              <a:t>The </a:t>
            </a:r>
            <a:r>
              <a:rPr lang="fr-FR" sz="2400" dirty="0" err="1">
                <a:cs typeface="Times New Roman" panose="02020603050405020304" pitchFamily="18" charset="0"/>
              </a:rPr>
              <a:t>Guetty</a:t>
            </a:r>
            <a:r>
              <a:rPr lang="fr-FR" sz="2400" dirty="0">
                <a:cs typeface="Times New Roman" panose="02020603050405020304" pitchFamily="18" charset="0"/>
              </a:rPr>
              <a:t> Conservation Institute, (2002).</a:t>
            </a:r>
          </a:p>
        </p:txBody>
      </p:sp>
      <p:sp>
        <p:nvSpPr>
          <p:cNvPr id="91" name="ZoneTexte 90">
            <a:extLst>
              <a:ext uri="{FF2B5EF4-FFF2-40B4-BE49-F238E27FC236}">
                <a16:creationId xmlns:a16="http://schemas.microsoft.com/office/drawing/2014/main" id="{603D27D4-5666-4BA3-8515-C0CAE115E319}"/>
              </a:ext>
            </a:extLst>
          </p:cNvPr>
          <p:cNvSpPr txBox="1"/>
          <p:nvPr/>
        </p:nvSpPr>
        <p:spPr>
          <a:xfrm>
            <a:off x="8922994" y="27750530"/>
            <a:ext cx="7113074" cy="1963294"/>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2400" i="0" u="none" strike="noStrike" kern="1200" cap="none" spc="0" normalizeH="0" baseline="0" noProof="0" dirty="0" err="1">
                <a:ln>
                  <a:noFill/>
                </a:ln>
                <a:solidFill>
                  <a:prstClr val="black"/>
                </a:solidFill>
                <a:effectLst/>
                <a:uLnTx/>
                <a:uFillTx/>
                <a:ea typeface="Times New Roman" panose="02020603050405020304" pitchFamily="18" charset="0"/>
                <a:cs typeface="Times New Roman" panose="02020603050405020304" pitchFamily="18" charset="0"/>
              </a:rPr>
              <a:t>Gettens</a:t>
            </a:r>
            <a:r>
              <a:rPr kumimoji="0" lang="en-GB" sz="240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and Fronde, </a:t>
            </a:r>
            <a:r>
              <a:rPr kumimoji="0" lang="en-GB" sz="2400" i="1"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Studies in Conservation </a:t>
            </a:r>
            <a:r>
              <a:rPr kumimoji="0" lang="en-GB" sz="240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2 (1955).</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2400" i="0" u="none" strike="noStrike" kern="1200" cap="none" spc="0" normalizeH="0" baseline="0" noProof="0" dirty="0" err="1">
                <a:ln>
                  <a:noFill/>
                </a:ln>
                <a:solidFill>
                  <a:prstClr val="black"/>
                </a:solidFill>
                <a:effectLst/>
                <a:uLnTx/>
                <a:uFillTx/>
                <a:ea typeface="+mn-ea"/>
                <a:cs typeface="Times New Roman" panose="02020603050405020304" pitchFamily="18" charset="0"/>
              </a:rPr>
              <a:t>Horie</a:t>
            </a:r>
            <a:r>
              <a:rPr kumimoji="0" lang="en-GB" sz="2400" i="0" u="none" strike="noStrike" kern="1200" cap="none" spc="0" normalizeH="0" baseline="0" noProof="0" dirty="0">
                <a:ln>
                  <a:noFill/>
                </a:ln>
                <a:solidFill>
                  <a:prstClr val="black"/>
                </a:solidFill>
                <a:effectLst/>
                <a:uLnTx/>
                <a:uFillTx/>
                <a:ea typeface="+mn-ea"/>
                <a:cs typeface="Times New Roman" panose="02020603050405020304" pitchFamily="18" charset="0"/>
              </a:rPr>
              <a:t>, and </a:t>
            </a:r>
            <a:r>
              <a:rPr kumimoji="0" lang="en-GB" sz="2400" i="0" u="none" strike="noStrike" kern="1200" cap="none" spc="0" normalizeH="0" baseline="0" noProof="0" dirty="0" err="1">
                <a:ln>
                  <a:noFill/>
                </a:ln>
                <a:solidFill>
                  <a:prstClr val="black"/>
                </a:solidFill>
                <a:effectLst/>
                <a:uLnTx/>
                <a:uFillTx/>
                <a:ea typeface="+mn-ea"/>
                <a:cs typeface="Times New Roman" panose="02020603050405020304" pitchFamily="18" charset="0"/>
              </a:rPr>
              <a:t>Vint</a:t>
            </a:r>
            <a:r>
              <a:rPr kumimoji="0" lang="en-GB" sz="2400" i="0" u="none" strike="noStrike" kern="1200" cap="none" spc="0" normalizeH="0" baseline="0" noProof="0" dirty="0">
                <a:ln>
                  <a:noFill/>
                </a:ln>
                <a:solidFill>
                  <a:prstClr val="black"/>
                </a:solidFill>
                <a:effectLst/>
                <a:uLnTx/>
                <a:uFillTx/>
                <a:ea typeface="+mn-ea"/>
                <a:cs typeface="Times New Roman" panose="02020603050405020304" pitchFamily="18" charset="0"/>
              </a:rPr>
              <a:t>, Studies In Conservation 27 (1982).</a:t>
            </a:r>
            <a:endParaRPr kumimoji="0" lang="fr-FR" sz="240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algn="just">
              <a:lnSpc>
                <a:spcPct val="107000"/>
              </a:lnSpc>
              <a:spcAft>
                <a:spcPts val="800"/>
              </a:spcAft>
            </a:pPr>
            <a:r>
              <a:rPr lang="en-GB" sz="2400" dirty="0" err="1">
                <a:cs typeface="Times New Roman" panose="02020603050405020304" pitchFamily="18" charset="0"/>
              </a:rPr>
              <a:t>Leyssens</a:t>
            </a:r>
            <a:r>
              <a:rPr lang="en-GB" sz="2400" dirty="0">
                <a:cs typeface="Times New Roman" panose="02020603050405020304" pitchFamily="18" charset="0"/>
              </a:rPr>
              <a:t> et al, Metal 2004, Canberra, 4-8 October 2004.</a:t>
            </a:r>
            <a:endParaRPr lang="fr-FR" sz="2400" dirty="0">
              <a:cs typeface="Times New Roman" panose="02020603050405020304" pitchFamily="18" charset="0"/>
            </a:endParaRPr>
          </a:p>
          <a:p>
            <a:pPr algn="just">
              <a:lnSpc>
                <a:spcPct val="107000"/>
              </a:lnSpc>
              <a:spcAft>
                <a:spcPts val="800"/>
              </a:spcAft>
            </a:pPr>
            <a:r>
              <a:rPr lang="fr-FR" sz="2400" dirty="0">
                <a:cs typeface="Times New Roman" panose="02020603050405020304" pitchFamily="18" charset="0"/>
              </a:rPr>
              <a:t>Mosset et al., Crystalline Materials, (1978). </a:t>
            </a:r>
          </a:p>
        </p:txBody>
      </p:sp>
    </p:spTree>
    <p:extLst>
      <p:ext uri="{BB962C8B-B14F-4D97-AF65-F5344CB8AC3E}">
        <p14:creationId xmlns:p14="http://schemas.microsoft.com/office/powerpoint/2010/main" val="175157802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F0B7B2305A0C41AC973B2AE38D8DB7" ma:contentTypeVersion="8" ma:contentTypeDescription="Crée un document." ma:contentTypeScope="" ma:versionID="1581f8983a29633be4a044b3ccebdbf5">
  <xsd:schema xmlns:xsd="http://www.w3.org/2001/XMLSchema" xmlns:xs="http://www.w3.org/2001/XMLSchema" xmlns:p="http://schemas.microsoft.com/office/2006/metadata/properties" xmlns:ns3="5b9f3fb1-cd47-4e8f-9b0a-46fe9b0a7862" xmlns:ns4="fdcf57b4-695f-4e4c-96a0-a867b1e5a485" targetNamespace="http://schemas.microsoft.com/office/2006/metadata/properties" ma:root="true" ma:fieldsID="b494dc9a080cc5d04093c57b84d9b374" ns3:_="" ns4:_="">
    <xsd:import namespace="5b9f3fb1-cd47-4e8f-9b0a-46fe9b0a7862"/>
    <xsd:import namespace="fdcf57b4-695f-4e4c-96a0-a867b1e5a4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f3fb1-cd47-4e8f-9b0a-46fe9b0a7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cf57b4-695f-4e4c-96a0-a867b1e5a485"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4DF2C9-D719-4EBE-9FAB-CB400D109A0D}">
  <ds:schemaRefs>
    <ds:schemaRef ds:uri="5b9f3fb1-cd47-4e8f-9b0a-46fe9b0a7862"/>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dcf57b4-695f-4e4c-96a0-a867b1e5a485"/>
    <ds:schemaRef ds:uri="http://www.w3.org/XML/1998/namespace"/>
  </ds:schemaRefs>
</ds:datastoreItem>
</file>

<file path=customXml/itemProps2.xml><?xml version="1.0" encoding="utf-8"?>
<ds:datastoreItem xmlns:ds="http://schemas.openxmlformats.org/officeDocument/2006/customXml" ds:itemID="{C0E71799-E980-4961-9E3F-C677505AAA09}">
  <ds:schemaRefs>
    <ds:schemaRef ds:uri="http://schemas.microsoft.com/sharepoint/v3/contenttype/forms"/>
  </ds:schemaRefs>
</ds:datastoreItem>
</file>

<file path=customXml/itemProps3.xml><?xml version="1.0" encoding="utf-8"?>
<ds:datastoreItem xmlns:ds="http://schemas.openxmlformats.org/officeDocument/2006/customXml" ds:itemID="{819314C9-910B-41B8-9009-618F499F6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f3fb1-cd47-4e8f-9b0a-46fe9b0a7862"/>
    <ds:schemaRef ds:uri="fdcf57b4-695f-4e4c-96a0-a867b1e5a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2508</TotalTime>
  <Words>964</Words>
  <Application>Microsoft Office PowerPoint</Application>
  <PresentationFormat>Personnalisé</PresentationFormat>
  <Paragraphs>87</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Times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PELE-MEZIANI Charlene</dc:creator>
  <cp:lastModifiedBy>RAIMON Aymeric</cp:lastModifiedBy>
  <cp:revision>123</cp:revision>
  <cp:lastPrinted>2022-09-22T09:31:57Z</cp:lastPrinted>
  <dcterms:created xsi:type="dcterms:W3CDTF">2019-07-29T09:33:54Z</dcterms:created>
  <dcterms:modified xsi:type="dcterms:W3CDTF">2022-11-29T08:42:27Z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0x01010092F0B7B2305A0C41AC973B2AE38D8DB7</vt:lpwstr>
  </property>
</Properties>
</file>